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25" r:id="rId1"/>
  </p:sldMasterIdLst>
  <p:notesMasterIdLst>
    <p:notesMasterId r:id="rId12"/>
  </p:notesMasterIdLst>
  <p:sldIdLst>
    <p:sldId id="257" r:id="rId2"/>
    <p:sldId id="259" r:id="rId3"/>
    <p:sldId id="260" r:id="rId4"/>
    <p:sldId id="267" r:id="rId5"/>
    <p:sldId id="261" r:id="rId6"/>
    <p:sldId id="262" r:id="rId7"/>
    <p:sldId id="269" r:id="rId8"/>
    <p:sldId id="263" r:id="rId9"/>
    <p:sldId id="266" r:id="rId10"/>
    <p:sldId id="265" r:id="rId11"/>
  </p:sldIdLst>
  <p:sldSz cx="12192000" cy="6858000"/>
  <p:notesSz cx="6858000" cy="9144000"/>
  <p:defaultText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3F3F40"/>
    <a:srgbClr val="181B0D"/>
    <a:srgbClr val="F0EDE3"/>
    <a:srgbClr val="8C8D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80"/>
    <p:restoredTop sz="91418"/>
  </p:normalViewPr>
  <p:slideViewPr>
    <p:cSldViewPr snapToGrid="0">
      <p:cViewPr varScale="1">
        <p:scale>
          <a:sx n="111" d="100"/>
          <a:sy n="111" d="100"/>
        </p:scale>
        <p:origin x="304" y="208"/>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3B886-67EB-6C4F-B4A9-AAD562091A71}" type="datetimeFigureOut">
              <a:rPr lang="en-EG" smtClean="0"/>
              <a:t>27/04/2025</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9C3BFC-9E2B-B44E-B505-774007E8065B}" type="slidenum">
              <a:rPr lang="en-EG" smtClean="0"/>
              <a:t>‹#›</a:t>
            </a:fld>
            <a:endParaRPr lang="en-EG"/>
          </a:p>
        </p:txBody>
      </p:sp>
    </p:spTree>
    <p:extLst>
      <p:ext uri="{BB962C8B-B14F-4D97-AF65-F5344CB8AC3E}">
        <p14:creationId xmlns:p14="http://schemas.microsoft.com/office/powerpoint/2010/main" val="1473541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409C3BFC-9E2B-B44E-B505-774007E8065B}" type="slidenum">
              <a:rPr lang="en-EG" smtClean="0"/>
              <a:t>1</a:t>
            </a:fld>
            <a:endParaRPr lang="en-EG"/>
          </a:p>
        </p:txBody>
      </p:sp>
    </p:spTree>
    <p:extLst>
      <p:ext uri="{BB962C8B-B14F-4D97-AF65-F5344CB8AC3E}">
        <p14:creationId xmlns:p14="http://schemas.microsoft.com/office/powerpoint/2010/main" val="163842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409C3BFC-9E2B-B44E-B505-774007E8065B}" type="slidenum">
              <a:rPr lang="en-EG" smtClean="0"/>
              <a:t>2</a:t>
            </a:fld>
            <a:endParaRPr lang="en-EG"/>
          </a:p>
        </p:txBody>
      </p:sp>
    </p:spTree>
    <p:extLst>
      <p:ext uri="{BB962C8B-B14F-4D97-AF65-F5344CB8AC3E}">
        <p14:creationId xmlns:p14="http://schemas.microsoft.com/office/powerpoint/2010/main" val="1563812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6EB78-73CF-E069-C0B9-B8AE141C06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6956D-6D95-704F-3795-B058718026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9628A-4F0A-BA2E-A22C-79E36F532BA5}"/>
              </a:ext>
            </a:extLst>
          </p:cNvPr>
          <p:cNvSpPr>
            <a:spLocks noGrp="1"/>
          </p:cNvSpPr>
          <p:nvPr>
            <p:ph type="body" idx="1"/>
          </p:nvPr>
        </p:nvSpPr>
        <p:spPr/>
        <p:txBody>
          <a:bodyPr/>
          <a:lstStyle/>
          <a:p>
            <a:endParaRPr lang="en-EG" dirty="0"/>
          </a:p>
        </p:txBody>
      </p:sp>
      <p:sp>
        <p:nvSpPr>
          <p:cNvPr id="4" name="Slide Number Placeholder 3">
            <a:extLst>
              <a:ext uri="{FF2B5EF4-FFF2-40B4-BE49-F238E27FC236}">
                <a16:creationId xmlns:a16="http://schemas.microsoft.com/office/drawing/2014/main" id="{EA18C873-3438-7250-24AD-62823CAED85E}"/>
              </a:ext>
            </a:extLst>
          </p:cNvPr>
          <p:cNvSpPr>
            <a:spLocks noGrp="1"/>
          </p:cNvSpPr>
          <p:nvPr>
            <p:ph type="sldNum" sz="quarter" idx="5"/>
          </p:nvPr>
        </p:nvSpPr>
        <p:spPr/>
        <p:txBody>
          <a:bodyPr/>
          <a:lstStyle/>
          <a:p>
            <a:fld id="{409C3BFC-9E2B-B44E-B505-774007E8065B}" type="slidenum">
              <a:rPr lang="en-EG" smtClean="0"/>
              <a:t>4</a:t>
            </a:fld>
            <a:endParaRPr lang="en-EG"/>
          </a:p>
        </p:txBody>
      </p:sp>
    </p:spTree>
    <p:extLst>
      <p:ext uri="{BB962C8B-B14F-4D97-AF65-F5344CB8AC3E}">
        <p14:creationId xmlns:p14="http://schemas.microsoft.com/office/powerpoint/2010/main" val="170055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409C3BFC-9E2B-B44E-B505-774007E8065B}" type="slidenum">
              <a:rPr lang="en-EG" smtClean="0"/>
              <a:t>5</a:t>
            </a:fld>
            <a:endParaRPr lang="en-EG"/>
          </a:p>
        </p:txBody>
      </p:sp>
    </p:spTree>
    <p:extLst>
      <p:ext uri="{BB962C8B-B14F-4D97-AF65-F5344CB8AC3E}">
        <p14:creationId xmlns:p14="http://schemas.microsoft.com/office/powerpoint/2010/main" val="333942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409C3BFC-9E2B-B44E-B505-774007E8065B}" type="slidenum">
              <a:rPr lang="en-EG" smtClean="0"/>
              <a:t>6</a:t>
            </a:fld>
            <a:endParaRPr lang="en-EG"/>
          </a:p>
        </p:txBody>
      </p:sp>
    </p:spTree>
    <p:extLst>
      <p:ext uri="{BB962C8B-B14F-4D97-AF65-F5344CB8AC3E}">
        <p14:creationId xmlns:p14="http://schemas.microsoft.com/office/powerpoint/2010/main" val="1820774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409C3BFC-9E2B-B44E-B505-774007E8065B}" type="slidenum">
              <a:rPr lang="en-EG" smtClean="0"/>
              <a:t>7</a:t>
            </a:fld>
            <a:endParaRPr lang="en-EG"/>
          </a:p>
        </p:txBody>
      </p:sp>
    </p:spTree>
    <p:extLst>
      <p:ext uri="{BB962C8B-B14F-4D97-AF65-F5344CB8AC3E}">
        <p14:creationId xmlns:p14="http://schemas.microsoft.com/office/powerpoint/2010/main" val="611981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409C3BFC-9E2B-B44E-B505-774007E8065B}" type="slidenum">
              <a:rPr lang="en-EG" smtClean="0"/>
              <a:t>10</a:t>
            </a:fld>
            <a:endParaRPr lang="en-EG"/>
          </a:p>
        </p:txBody>
      </p:sp>
    </p:spTree>
    <p:extLst>
      <p:ext uri="{BB962C8B-B14F-4D97-AF65-F5344CB8AC3E}">
        <p14:creationId xmlns:p14="http://schemas.microsoft.com/office/powerpoint/2010/main" val="566551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5F56-A4FD-A949-0E51-09860605D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EG"/>
          </a:p>
        </p:txBody>
      </p:sp>
      <p:sp>
        <p:nvSpPr>
          <p:cNvPr id="3" name="Subtitle 2">
            <a:extLst>
              <a:ext uri="{FF2B5EF4-FFF2-40B4-BE49-F238E27FC236}">
                <a16:creationId xmlns:a16="http://schemas.microsoft.com/office/drawing/2014/main" id="{8B7A6AF7-09A6-E4DA-7B8F-06EC28911A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EG"/>
          </a:p>
        </p:txBody>
      </p:sp>
      <p:sp>
        <p:nvSpPr>
          <p:cNvPr id="4" name="Date Placeholder 3">
            <a:extLst>
              <a:ext uri="{FF2B5EF4-FFF2-40B4-BE49-F238E27FC236}">
                <a16:creationId xmlns:a16="http://schemas.microsoft.com/office/drawing/2014/main" id="{54715B03-8C84-4745-F3B0-4D32AAE2C9D4}"/>
              </a:ext>
            </a:extLst>
          </p:cNvPr>
          <p:cNvSpPr>
            <a:spLocks noGrp="1"/>
          </p:cNvSpPr>
          <p:nvPr>
            <p:ph type="dt" sz="half" idx="10"/>
          </p:nvPr>
        </p:nvSpPr>
        <p:spPr/>
        <p:txBody>
          <a:bodyPr/>
          <a:lstStyle/>
          <a:p>
            <a:fld id="{B5898F52-2787-4BA2-BBBC-9395E9F86D50}" type="datetimeFigureOut">
              <a:rPr lang="en-US" smtClean="0"/>
              <a:t>4/27/25</a:t>
            </a:fld>
            <a:endParaRPr lang="en-US"/>
          </a:p>
        </p:txBody>
      </p:sp>
      <p:sp>
        <p:nvSpPr>
          <p:cNvPr id="5" name="Footer Placeholder 4">
            <a:extLst>
              <a:ext uri="{FF2B5EF4-FFF2-40B4-BE49-F238E27FC236}">
                <a16:creationId xmlns:a16="http://schemas.microsoft.com/office/drawing/2014/main" id="{6CAA1BC8-C194-A414-A4D9-868ECE5F5B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E89AE-5C3C-48A6-1687-3112A7B93A11}"/>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7112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51D2-2536-41E2-0E1B-0A0E684DF384}"/>
              </a:ext>
            </a:extLst>
          </p:cNvPr>
          <p:cNvSpPr>
            <a:spLocks noGrp="1"/>
          </p:cNvSpPr>
          <p:nvPr>
            <p:ph type="title"/>
          </p:nvPr>
        </p:nvSpPr>
        <p:spPr/>
        <p:txBody>
          <a:bodyPr/>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A056EFE1-0966-F6A5-8FEC-DE94283C8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B92DB1AF-CC94-C960-931C-0417BB4C4001}"/>
              </a:ext>
            </a:extLst>
          </p:cNvPr>
          <p:cNvSpPr>
            <a:spLocks noGrp="1"/>
          </p:cNvSpPr>
          <p:nvPr>
            <p:ph type="dt" sz="half" idx="10"/>
          </p:nvPr>
        </p:nvSpPr>
        <p:spPr/>
        <p:txBody>
          <a:bodyPr/>
          <a:lstStyle/>
          <a:p>
            <a:fld id="{B5898F52-2787-4BA2-BBBC-9395E9F86D50}" type="datetimeFigureOut">
              <a:rPr lang="en-US" smtClean="0"/>
              <a:pPr/>
              <a:t>4/27/25</a:t>
            </a:fld>
            <a:endParaRPr lang="en-US" dirty="0"/>
          </a:p>
        </p:txBody>
      </p:sp>
      <p:sp>
        <p:nvSpPr>
          <p:cNvPr id="5" name="Footer Placeholder 4">
            <a:extLst>
              <a:ext uri="{FF2B5EF4-FFF2-40B4-BE49-F238E27FC236}">
                <a16:creationId xmlns:a16="http://schemas.microsoft.com/office/drawing/2014/main" id="{9DCB13E6-1226-674A-3789-33671D4E0B1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B3D61B-A771-6FE7-7836-B985141F61C8}"/>
              </a:ext>
            </a:extLst>
          </p:cNvPr>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241317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44B44B-179F-50AE-BEC1-45204ED397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65815C80-6BCA-37C4-9246-C91A1F5A0E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F1BE4643-1FDD-228C-7C04-36E847F55FB6}"/>
              </a:ext>
            </a:extLst>
          </p:cNvPr>
          <p:cNvSpPr>
            <a:spLocks noGrp="1"/>
          </p:cNvSpPr>
          <p:nvPr>
            <p:ph type="dt" sz="half" idx="10"/>
          </p:nvPr>
        </p:nvSpPr>
        <p:spPr/>
        <p:txBody>
          <a:bodyPr/>
          <a:lstStyle/>
          <a:p>
            <a:fld id="{B5898F52-2787-4BA2-BBBC-9395E9F86D50}" type="datetimeFigureOut">
              <a:rPr lang="en-US" smtClean="0"/>
              <a:pPr/>
              <a:t>4/27/25</a:t>
            </a:fld>
            <a:endParaRPr lang="en-US" dirty="0"/>
          </a:p>
        </p:txBody>
      </p:sp>
      <p:sp>
        <p:nvSpPr>
          <p:cNvPr id="5" name="Footer Placeholder 4">
            <a:extLst>
              <a:ext uri="{FF2B5EF4-FFF2-40B4-BE49-F238E27FC236}">
                <a16:creationId xmlns:a16="http://schemas.microsoft.com/office/drawing/2014/main" id="{BEEE3091-F086-C731-CCC8-26EC83C4AD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8AB21-A11D-6466-4F66-D15486680C01}"/>
              </a:ext>
            </a:extLst>
          </p:cNvPr>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872286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D13EE-4309-F94D-61A0-5F6DD0E7C241}"/>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C6A9FFC2-5DAA-94B8-1977-0B30A5314B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2FEB2085-B4B7-BC28-E179-03D69B506DF9}"/>
              </a:ext>
            </a:extLst>
          </p:cNvPr>
          <p:cNvSpPr>
            <a:spLocks noGrp="1"/>
          </p:cNvSpPr>
          <p:nvPr>
            <p:ph type="dt" sz="half" idx="10"/>
          </p:nvPr>
        </p:nvSpPr>
        <p:spPr/>
        <p:txBody>
          <a:bodyPr/>
          <a:lstStyle/>
          <a:p>
            <a:fld id="{B5898F52-2787-4BA2-BBBC-9395E9F86D50}" type="datetimeFigureOut">
              <a:rPr lang="en-US" smtClean="0"/>
              <a:pPr/>
              <a:t>4/27/25</a:t>
            </a:fld>
            <a:endParaRPr lang="en-US" dirty="0"/>
          </a:p>
        </p:txBody>
      </p:sp>
      <p:sp>
        <p:nvSpPr>
          <p:cNvPr id="5" name="Footer Placeholder 4">
            <a:extLst>
              <a:ext uri="{FF2B5EF4-FFF2-40B4-BE49-F238E27FC236}">
                <a16:creationId xmlns:a16="http://schemas.microsoft.com/office/drawing/2014/main" id="{CE711FB2-7088-49A0-BC10-8915497041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952DF9-6079-EBFB-A5DE-C2D97A357874}"/>
              </a:ext>
            </a:extLst>
          </p:cNvPr>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2633463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35CE-DC05-DE2B-B0E3-A78AE50F6F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EG"/>
          </a:p>
        </p:txBody>
      </p:sp>
      <p:sp>
        <p:nvSpPr>
          <p:cNvPr id="3" name="Text Placeholder 2">
            <a:extLst>
              <a:ext uri="{FF2B5EF4-FFF2-40B4-BE49-F238E27FC236}">
                <a16:creationId xmlns:a16="http://schemas.microsoft.com/office/drawing/2014/main" id="{43BA41B6-3A4C-EBED-859E-EDF498C917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A2EAA8-41B2-CC84-1FFE-96DB3B74A6A8}"/>
              </a:ext>
            </a:extLst>
          </p:cNvPr>
          <p:cNvSpPr>
            <a:spLocks noGrp="1"/>
          </p:cNvSpPr>
          <p:nvPr>
            <p:ph type="dt" sz="half" idx="10"/>
          </p:nvPr>
        </p:nvSpPr>
        <p:spPr/>
        <p:txBody>
          <a:bodyPr/>
          <a:lstStyle/>
          <a:p>
            <a:fld id="{B5898F52-2787-4BA2-BBBC-9395E9F86D50}" type="datetimeFigureOut">
              <a:rPr lang="en-US" smtClean="0"/>
              <a:t>4/27/25</a:t>
            </a:fld>
            <a:endParaRPr lang="en-US"/>
          </a:p>
        </p:txBody>
      </p:sp>
      <p:sp>
        <p:nvSpPr>
          <p:cNvPr id="5" name="Footer Placeholder 4">
            <a:extLst>
              <a:ext uri="{FF2B5EF4-FFF2-40B4-BE49-F238E27FC236}">
                <a16:creationId xmlns:a16="http://schemas.microsoft.com/office/drawing/2014/main" id="{6890D507-A6AE-6866-80D6-7AEFB09AD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3FAF2-F38A-78EE-3A40-85747649368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514202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8B91-316A-4DC5-9474-0D08775A4126}"/>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502E6461-49EF-3574-3293-69EDC9F533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Content Placeholder 3">
            <a:extLst>
              <a:ext uri="{FF2B5EF4-FFF2-40B4-BE49-F238E27FC236}">
                <a16:creationId xmlns:a16="http://schemas.microsoft.com/office/drawing/2014/main" id="{0FF449B3-3455-76FD-8418-4778F45465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Date Placeholder 4">
            <a:extLst>
              <a:ext uri="{FF2B5EF4-FFF2-40B4-BE49-F238E27FC236}">
                <a16:creationId xmlns:a16="http://schemas.microsoft.com/office/drawing/2014/main" id="{48F769F6-36A9-1226-0BBB-77968746BA2C}"/>
              </a:ext>
            </a:extLst>
          </p:cNvPr>
          <p:cNvSpPr>
            <a:spLocks noGrp="1"/>
          </p:cNvSpPr>
          <p:nvPr>
            <p:ph type="dt" sz="half" idx="10"/>
          </p:nvPr>
        </p:nvSpPr>
        <p:spPr/>
        <p:txBody>
          <a:bodyPr/>
          <a:lstStyle/>
          <a:p>
            <a:fld id="{B5898F52-2787-4BA2-BBBC-9395E9F86D50}" type="datetimeFigureOut">
              <a:rPr lang="en-US" smtClean="0"/>
              <a:pPr/>
              <a:t>4/27/25</a:t>
            </a:fld>
            <a:endParaRPr lang="en-US" dirty="0"/>
          </a:p>
        </p:txBody>
      </p:sp>
      <p:sp>
        <p:nvSpPr>
          <p:cNvPr id="6" name="Footer Placeholder 5">
            <a:extLst>
              <a:ext uri="{FF2B5EF4-FFF2-40B4-BE49-F238E27FC236}">
                <a16:creationId xmlns:a16="http://schemas.microsoft.com/office/drawing/2014/main" id="{3E7F547F-07EA-48A8-141C-3FAAA9FEE92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94D83C-A2E4-CAE1-403B-399807D98F2E}"/>
              </a:ext>
            </a:extLst>
          </p:cNvPr>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72249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02A2-F845-E265-1D29-B07031CBF1D5}"/>
              </a:ext>
            </a:extLst>
          </p:cNvPr>
          <p:cNvSpPr>
            <a:spLocks noGrp="1"/>
          </p:cNvSpPr>
          <p:nvPr>
            <p:ph type="title"/>
          </p:nvPr>
        </p:nvSpPr>
        <p:spPr>
          <a:xfrm>
            <a:off x="839788" y="365125"/>
            <a:ext cx="10515600" cy="1325563"/>
          </a:xfrm>
        </p:spPr>
        <p:txBody>
          <a:bodyPr/>
          <a:lstStyle/>
          <a:p>
            <a:r>
              <a:rPr lang="en-US"/>
              <a:t>Click to edit Master title style</a:t>
            </a:r>
            <a:endParaRPr lang="en-EG"/>
          </a:p>
        </p:txBody>
      </p:sp>
      <p:sp>
        <p:nvSpPr>
          <p:cNvPr id="3" name="Text Placeholder 2">
            <a:extLst>
              <a:ext uri="{FF2B5EF4-FFF2-40B4-BE49-F238E27FC236}">
                <a16:creationId xmlns:a16="http://schemas.microsoft.com/office/drawing/2014/main" id="{9F8BC634-03C4-8558-4C6F-415941DA0A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078230-C8E1-DAA6-76F1-3B033AABFE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Text Placeholder 4">
            <a:extLst>
              <a:ext uri="{FF2B5EF4-FFF2-40B4-BE49-F238E27FC236}">
                <a16:creationId xmlns:a16="http://schemas.microsoft.com/office/drawing/2014/main" id="{DDFF5D36-0643-FE46-41A1-73B6728A8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2BB76D-4121-74F0-2CC7-A08143D598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7" name="Date Placeholder 6">
            <a:extLst>
              <a:ext uri="{FF2B5EF4-FFF2-40B4-BE49-F238E27FC236}">
                <a16:creationId xmlns:a16="http://schemas.microsoft.com/office/drawing/2014/main" id="{AEB40E40-5B51-8A2E-1367-60E195004FBF}"/>
              </a:ext>
            </a:extLst>
          </p:cNvPr>
          <p:cNvSpPr>
            <a:spLocks noGrp="1"/>
          </p:cNvSpPr>
          <p:nvPr>
            <p:ph type="dt" sz="half" idx="10"/>
          </p:nvPr>
        </p:nvSpPr>
        <p:spPr/>
        <p:txBody>
          <a:bodyPr/>
          <a:lstStyle/>
          <a:p>
            <a:fld id="{B5898F52-2787-4BA2-BBBC-9395E9F86D50}" type="datetimeFigureOut">
              <a:rPr lang="en-US" smtClean="0"/>
              <a:pPr/>
              <a:t>4/27/25</a:t>
            </a:fld>
            <a:endParaRPr lang="en-US" dirty="0"/>
          </a:p>
        </p:txBody>
      </p:sp>
      <p:sp>
        <p:nvSpPr>
          <p:cNvPr id="8" name="Footer Placeholder 7">
            <a:extLst>
              <a:ext uri="{FF2B5EF4-FFF2-40B4-BE49-F238E27FC236}">
                <a16:creationId xmlns:a16="http://schemas.microsoft.com/office/drawing/2014/main" id="{8E7FE38B-B60D-E1E5-F2AA-CBA11C5505B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09FA934-5964-8964-7EC1-AFB435AF824B}"/>
              </a:ext>
            </a:extLst>
          </p:cNvPr>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416117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9A255-9E5F-9B14-6173-B35DF2D63651}"/>
              </a:ext>
            </a:extLst>
          </p:cNvPr>
          <p:cNvSpPr>
            <a:spLocks noGrp="1"/>
          </p:cNvSpPr>
          <p:nvPr>
            <p:ph type="title"/>
          </p:nvPr>
        </p:nvSpPr>
        <p:spPr/>
        <p:txBody>
          <a:bodyPr/>
          <a:lstStyle/>
          <a:p>
            <a:r>
              <a:rPr lang="en-US"/>
              <a:t>Click to edit Master title style</a:t>
            </a:r>
            <a:endParaRPr lang="en-EG"/>
          </a:p>
        </p:txBody>
      </p:sp>
      <p:sp>
        <p:nvSpPr>
          <p:cNvPr id="3" name="Date Placeholder 2">
            <a:extLst>
              <a:ext uri="{FF2B5EF4-FFF2-40B4-BE49-F238E27FC236}">
                <a16:creationId xmlns:a16="http://schemas.microsoft.com/office/drawing/2014/main" id="{AD1C964F-16ED-3596-26CE-AFBC8456C614}"/>
              </a:ext>
            </a:extLst>
          </p:cNvPr>
          <p:cNvSpPr>
            <a:spLocks noGrp="1"/>
          </p:cNvSpPr>
          <p:nvPr>
            <p:ph type="dt" sz="half" idx="10"/>
          </p:nvPr>
        </p:nvSpPr>
        <p:spPr/>
        <p:txBody>
          <a:bodyPr/>
          <a:lstStyle/>
          <a:p>
            <a:fld id="{B5898F52-2787-4BA2-BBBC-9395E9F86D50}" type="datetimeFigureOut">
              <a:rPr lang="en-US" smtClean="0"/>
              <a:t>4/27/25</a:t>
            </a:fld>
            <a:endParaRPr lang="en-US"/>
          </a:p>
        </p:txBody>
      </p:sp>
      <p:sp>
        <p:nvSpPr>
          <p:cNvPr id="4" name="Footer Placeholder 3">
            <a:extLst>
              <a:ext uri="{FF2B5EF4-FFF2-40B4-BE49-F238E27FC236}">
                <a16:creationId xmlns:a16="http://schemas.microsoft.com/office/drawing/2014/main" id="{C42A816B-BDB5-6D1E-44B0-25550AE868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3D3287-1F6A-81EB-28BE-FC717B7F9ED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7354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3ECCC-A64B-1F1D-DC62-4713ADABF837}"/>
              </a:ext>
            </a:extLst>
          </p:cNvPr>
          <p:cNvSpPr>
            <a:spLocks noGrp="1"/>
          </p:cNvSpPr>
          <p:nvPr>
            <p:ph type="dt" sz="half" idx="10"/>
          </p:nvPr>
        </p:nvSpPr>
        <p:spPr/>
        <p:txBody>
          <a:bodyPr/>
          <a:lstStyle/>
          <a:p>
            <a:fld id="{B5898F52-2787-4BA2-BBBC-9395E9F86D50}" type="datetimeFigureOut">
              <a:rPr lang="en-US" smtClean="0"/>
              <a:t>4/27/25</a:t>
            </a:fld>
            <a:endParaRPr lang="en-US"/>
          </a:p>
        </p:txBody>
      </p:sp>
      <p:sp>
        <p:nvSpPr>
          <p:cNvPr id="3" name="Footer Placeholder 2">
            <a:extLst>
              <a:ext uri="{FF2B5EF4-FFF2-40B4-BE49-F238E27FC236}">
                <a16:creationId xmlns:a16="http://schemas.microsoft.com/office/drawing/2014/main" id="{CB372092-5154-2C7F-1EF9-CCFD864E9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75995-E45E-B3AC-9CBF-7DD921297C5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14878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A660-7EAE-10FC-C817-EEECA0715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Content Placeholder 2">
            <a:extLst>
              <a:ext uri="{FF2B5EF4-FFF2-40B4-BE49-F238E27FC236}">
                <a16:creationId xmlns:a16="http://schemas.microsoft.com/office/drawing/2014/main" id="{42DE168E-0BF9-E24E-6E69-6D9C7A1E9C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Text Placeholder 3">
            <a:extLst>
              <a:ext uri="{FF2B5EF4-FFF2-40B4-BE49-F238E27FC236}">
                <a16:creationId xmlns:a16="http://schemas.microsoft.com/office/drawing/2014/main" id="{599E4EA4-BCA5-FF4E-35C3-146345D688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1EEE3-1294-347D-1BA1-42B9D8D6FC6E}"/>
              </a:ext>
            </a:extLst>
          </p:cNvPr>
          <p:cNvSpPr>
            <a:spLocks noGrp="1"/>
          </p:cNvSpPr>
          <p:nvPr>
            <p:ph type="dt" sz="half" idx="10"/>
          </p:nvPr>
        </p:nvSpPr>
        <p:spPr/>
        <p:txBody>
          <a:bodyPr/>
          <a:lstStyle/>
          <a:p>
            <a:fld id="{B5898F52-2787-4BA2-BBBC-9395E9F86D50}" type="datetimeFigureOut">
              <a:rPr lang="en-US" smtClean="0"/>
              <a:pPr/>
              <a:t>4/27/25</a:t>
            </a:fld>
            <a:endParaRPr lang="en-US" dirty="0"/>
          </a:p>
        </p:txBody>
      </p:sp>
      <p:sp>
        <p:nvSpPr>
          <p:cNvPr id="6" name="Footer Placeholder 5">
            <a:extLst>
              <a:ext uri="{FF2B5EF4-FFF2-40B4-BE49-F238E27FC236}">
                <a16:creationId xmlns:a16="http://schemas.microsoft.com/office/drawing/2014/main" id="{7C5D784D-1643-380A-FC29-6F7D3F8193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6AF4714-7E2C-F808-8029-0E45434A633F}"/>
              </a:ext>
            </a:extLst>
          </p:cNvPr>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671473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5950-9F17-7457-81C7-7D433C99FE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Picture Placeholder 2">
            <a:extLst>
              <a:ext uri="{FF2B5EF4-FFF2-40B4-BE49-F238E27FC236}">
                <a16:creationId xmlns:a16="http://schemas.microsoft.com/office/drawing/2014/main" id="{C2578704-F91F-EAB7-0B5C-9A75C797AE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G"/>
          </a:p>
        </p:txBody>
      </p:sp>
      <p:sp>
        <p:nvSpPr>
          <p:cNvPr id="4" name="Text Placeholder 3">
            <a:extLst>
              <a:ext uri="{FF2B5EF4-FFF2-40B4-BE49-F238E27FC236}">
                <a16:creationId xmlns:a16="http://schemas.microsoft.com/office/drawing/2014/main" id="{C152CCF1-5724-F140-7439-CB79EA290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83CDE5-64DB-0872-289D-B52206302C59}"/>
              </a:ext>
            </a:extLst>
          </p:cNvPr>
          <p:cNvSpPr>
            <a:spLocks noGrp="1"/>
          </p:cNvSpPr>
          <p:nvPr>
            <p:ph type="dt" sz="half" idx="10"/>
          </p:nvPr>
        </p:nvSpPr>
        <p:spPr/>
        <p:txBody>
          <a:bodyPr/>
          <a:lstStyle/>
          <a:p>
            <a:fld id="{B5898F52-2787-4BA2-BBBC-9395E9F86D50}" type="datetimeFigureOut">
              <a:rPr lang="en-US" smtClean="0"/>
              <a:pPr/>
              <a:t>4/27/25</a:t>
            </a:fld>
            <a:endParaRPr lang="en-US" dirty="0"/>
          </a:p>
        </p:txBody>
      </p:sp>
      <p:sp>
        <p:nvSpPr>
          <p:cNvPr id="6" name="Footer Placeholder 5">
            <a:extLst>
              <a:ext uri="{FF2B5EF4-FFF2-40B4-BE49-F238E27FC236}">
                <a16:creationId xmlns:a16="http://schemas.microsoft.com/office/drawing/2014/main" id="{849B6F87-15D4-B1D5-3164-F7DD4AD817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6CB2ABC-215B-BB13-C201-FF3222CBFC1E}"/>
              </a:ext>
            </a:extLst>
          </p:cNvPr>
          <p:cNvSpPr>
            <a:spLocks noGrp="1"/>
          </p:cNvSpPr>
          <p:nvPr>
            <p:ph type="sldNum" sz="quarter" idx="12"/>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314285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2F0F4-5CAD-DF45-DF75-79291AC90A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EG"/>
          </a:p>
        </p:txBody>
      </p:sp>
      <p:sp>
        <p:nvSpPr>
          <p:cNvPr id="3" name="Text Placeholder 2">
            <a:extLst>
              <a:ext uri="{FF2B5EF4-FFF2-40B4-BE49-F238E27FC236}">
                <a16:creationId xmlns:a16="http://schemas.microsoft.com/office/drawing/2014/main" id="{F9201F8D-0C42-7FF6-D815-1592DE21B2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723BF651-73AE-A0F8-6BD1-3A70CA8911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898F52-2787-4BA2-BBBC-9395E9F86D50}" type="datetimeFigureOut">
              <a:rPr lang="en-US" smtClean="0"/>
              <a:pPr/>
              <a:t>4/27/25</a:t>
            </a:fld>
            <a:endParaRPr lang="en-US" dirty="0"/>
          </a:p>
        </p:txBody>
      </p:sp>
      <p:sp>
        <p:nvSpPr>
          <p:cNvPr id="5" name="Footer Placeholder 4">
            <a:extLst>
              <a:ext uri="{FF2B5EF4-FFF2-40B4-BE49-F238E27FC236}">
                <a16:creationId xmlns:a16="http://schemas.microsoft.com/office/drawing/2014/main" id="{56697147-D917-B55B-697B-9668E06655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B17EC3DA-ACCE-0128-730E-9014BDE7F7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162572916"/>
      </p:ext>
    </p:extLst>
  </p:cSld>
  <p:clrMap bg1="lt1" tx1="dk1" bg2="lt2" tx2="dk2" accent1="accent1" accent2="accent2" accent3="accent3" accent4="accent4" accent5="accent5" accent6="accent6" hlink="hlink" folHlink="folHlink"/>
  <p:sldLayoutIdLst>
    <p:sldLayoutId id="2147485226" r:id="rId1"/>
    <p:sldLayoutId id="2147485227" r:id="rId2"/>
    <p:sldLayoutId id="2147485228" r:id="rId3"/>
    <p:sldLayoutId id="2147485229" r:id="rId4"/>
    <p:sldLayoutId id="2147485230" r:id="rId5"/>
    <p:sldLayoutId id="2147485231" r:id="rId6"/>
    <p:sldLayoutId id="2147485232" r:id="rId7"/>
    <p:sldLayoutId id="2147485233" r:id="rId8"/>
    <p:sldLayoutId id="2147485234" r:id="rId9"/>
    <p:sldLayoutId id="2147485235" r:id="rId10"/>
    <p:sldLayoutId id="21474852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pexels.com/licens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32A8AB-34BA-101F-63FD-5FEBEBCD7DB2}"/>
              </a:ext>
            </a:extLst>
          </p:cNvPr>
          <p:cNvSpPr txBox="1"/>
          <p:nvPr/>
        </p:nvSpPr>
        <p:spPr>
          <a:xfrm>
            <a:off x="686834" y="1153572"/>
            <a:ext cx="3200400" cy="44611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cap="all" dirty="0">
                <a:solidFill>
                  <a:srgbClr val="FFFFFF"/>
                </a:solidFill>
                <a:latin typeface="+mj-lt"/>
                <a:ea typeface="+mj-ea"/>
                <a:cs typeface="+mj-cs"/>
              </a:rPr>
              <a:t>Horizon   Travel (WDAD)</a:t>
            </a: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TextBox 27">
            <a:extLst>
              <a:ext uri="{FF2B5EF4-FFF2-40B4-BE49-F238E27FC236}">
                <a16:creationId xmlns:a16="http://schemas.microsoft.com/office/drawing/2014/main" id="{8321009B-8775-3A2E-E923-A00B6F8C0E9C}"/>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By: Mohamed Hammouda</a:t>
            </a:r>
          </a:p>
          <a:p>
            <a:pPr indent="-228600">
              <a:lnSpc>
                <a:spcPct val="90000"/>
              </a:lnSpc>
              <a:spcAft>
                <a:spcPts val="600"/>
              </a:spcAft>
              <a:buFont typeface="Arial" panose="020B0604020202020204" pitchFamily="34" charset="0"/>
              <a:buChar char="•"/>
            </a:pPr>
            <a:r>
              <a:rPr lang="en-US" dirty="0"/>
              <a:t>Student ID: 23077543</a:t>
            </a:r>
          </a:p>
        </p:txBody>
      </p:sp>
    </p:spTree>
    <p:extLst>
      <p:ext uri="{BB962C8B-B14F-4D97-AF65-F5344CB8AC3E}">
        <p14:creationId xmlns:p14="http://schemas.microsoft.com/office/powerpoint/2010/main" val="837014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5C3DBC-509B-D39B-B374-A37335E49391}"/>
              </a:ext>
            </a:extLst>
          </p:cNvPr>
          <p:cNvSpPr txBox="1"/>
          <p:nvPr/>
        </p:nvSpPr>
        <p:spPr>
          <a:xfrm>
            <a:off x="0" y="97357"/>
            <a:ext cx="12192000" cy="1569660"/>
          </a:xfrm>
          <a:prstGeom prst="rect">
            <a:avLst/>
          </a:prstGeom>
          <a:noFill/>
        </p:spPr>
        <p:txBody>
          <a:bodyPr wrap="square" rtlCol="0">
            <a:spAutoFit/>
          </a:bodyPr>
          <a:lstStyle/>
          <a:p>
            <a:pPr algn="ctr">
              <a:buNone/>
            </a:pPr>
            <a:r>
              <a:rPr lang="en-US" sz="4800" b="1" dirty="0">
                <a:solidFill>
                  <a:schemeClr val="bg1"/>
                </a:solidFill>
              </a:rPr>
              <a:t>Unique features</a:t>
            </a:r>
            <a:br>
              <a:rPr lang="en-US" sz="4800" b="1" dirty="0">
                <a:solidFill>
                  <a:schemeClr val="bg1"/>
                </a:solidFill>
              </a:rPr>
            </a:br>
            <a:endParaRPr lang="en-EG" sz="4800" b="1" dirty="0">
              <a:solidFill>
                <a:schemeClr val="bg1"/>
              </a:solidFill>
            </a:endParaRPr>
          </a:p>
        </p:txBody>
      </p:sp>
      <p:pic>
        <p:nvPicPr>
          <p:cNvPr id="10" name="Picture 9">
            <a:extLst>
              <a:ext uri="{FF2B5EF4-FFF2-40B4-BE49-F238E27FC236}">
                <a16:creationId xmlns:a16="http://schemas.microsoft.com/office/drawing/2014/main" id="{46666ED9-5B72-0E40-2178-4ACA83DB702D}"/>
              </a:ext>
            </a:extLst>
          </p:cNvPr>
          <p:cNvPicPr>
            <a:picLocks noChangeAspect="1"/>
          </p:cNvPicPr>
          <p:nvPr/>
        </p:nvPicPr>
        <p:blipFill>
          <a:blip r:embed="rId3"/>
          <a:stretch>
            <a:fillRect/>
          </a:stretch>
        </p:blipFill>
        <p:spPr>
          <a:xfrm>
            <a:off x="7795288" y="3472334"/>
            <a:ext cx="4143087" cy="626554"/>
          </a:xfrm>
          <a:prstGeom prst="rect">
            <a:avLst/>
          </a:prstGeom>
        </p:spPr>
      </p:pic>
      <p:pic>
        <p:nvPicPr>
          <p:cNvPr id="16" name="Picture 15">
            <a:extLst>
              <a:ext uri="{FF2B5EF4-FFF2-40B4-BE49-F238E27FC236}">
                <a16:creationId xmlns:a16="http://schemas.microsoft.com/office/drawing/2014/main" id="{89799D25-C8BC-CEB9-7216-EAFBCEE87C6F}"/>
              </a:ext>
            </a:extLst>
          </p:cNvPr>
          <p:cNvPicPr>
            <a:picLocks noChangeAspect="1"/>
          </p:cNvPicPr>
          <p:nvPr/>
        </p:nvPicPr>
        <p:blipFill>
          <a:blip r:embed="rId4"/>
          <a:stretch>
            <a:fillRect/>
          </a:stretch>
        </p:blipFill>
        <p:spPr>
          <a:xfrm>
            <a:off x="7795288" y="4223925"/>
            <a:ext cx="4230458" cy="2292295"/>
          </a:xfrm>
          <a:prstGeom prst="rect">
            <a:avLst/>
          </a:prstGeom>
        </p:spPr>
      </p:pic>
      <p:pic>
        <p:nvPicPr>
          <p:cNvPr id="18" name="Picture 17">
            <a:extLst>
              <a:ext uri="{FF2B5EF4-FFF2-40B4-BE49-F238E27FC236}">
                <a16:creationId xmlns:a16="http://schemas.microsoft.com/office/drawing/2014/main" id="{A038A0E6-5F91-33E4-2036-0CA8ED88583B}"/>
              </a:ext>
            </a:extLst>
          </p:cNvPr>
          <p:cNvPicPr>
            <a:picLocks noChangeAspect="1"/>
          </p:cNvPicPr>
          <p:nvPr/>
        </p:nvPicPr>
        <p:blipFill>
          <a:blip r:embed="rId5"/>
          <a:stretch>
            <a:fillRect/>
          </a:stretch>
        </p:blipFill>
        <p:spPr>
          <a:xfrm>
            <a:off x="8132619" y="1462504"/>
            <a:ext cx="3228109" cy="1672900"/>
          </a:xfrm>
          <a:prstGeom prst="rect">
            <a:avLst/>
          </a:prstGeom>
        </p:spPr>
      </p:pic>
      <p:sp>
        <p:nvSpPr>
          <p:cNvPr id="19" name="TextBox 18">
            <a:extLst>
              <a:ext uri="{FF2B5EF4-FFF2-40B4-BE49-F238E27FC236}">
                <a16:creationId xmlns:a16="http://schemas.microsoft.com/office/drawing/2014/main" id="{6B30076E-DB2B-C10E-07BF-ED560996927F}"/>
              </a:ext>
            </a:extLst>
          </p:cNvPr>
          <p:cNvSpPr txBox="1"/>
          <p:nvPr/>
        </p:nvSpPr>
        <p:spPr>
          <a:xfrm>
            <a:off x="166254" y="1136026"/>
            <a:ext cx="6414655" cy="5624617"/>
          </a:xfrm>
          <a:prstGeom prst="rect">
            <a:avLst/>
          </a:prstGeom>
          <a:noFill/>
        </p:spPr>
        <p:txBody>
          <a:bodyPr wrap="square" rtlCol="0">
            <a:spAutoFit/>
          </a:bodyPr>
          <a:lstStyle/>
          <a:p>
            <a:pPr algn="l">
              <a:buFont typeface="+mj-lt"/>
              <a:buAutoNum type="arabicPeriod"/>
            </a:pPr>
            <a:r>
              <a:rPr lang="en-US" sz="2200" b="1" i="0" u="none" strike="noStrike" dirty="0">
                <a:solidFill>
                  <a:schemeClr val="bg1"/>
                </a:solidFill>
                <a:effectLst/>
                <a:cs typeface="Arial" panose="020B0604020202020204" pitchFamily="34" charset="0"/>
              </a:rPr>
              <a:t>User Account Management</a:t>
            </a:r>
            <a:br>
              <a:rPr lang="en-US" sz="2200" b="0" i="0" u="none" strike="noStrike" dirty="0">
                <a:solidFill>
                  <a:schemeClr val="bg1"/>
                </a:solidFill>
                <a:effectLst/>
                <a:cs typeface="Arial" panose="020B0604020202020204" pitchFamily="34" charset="0"/>
              </a:rPr>
            </a:br>
            <a:r>
              <a:rPr lang="en-US" sz="2200" b="0" i="0" u="none" strike="noStrike" dirty="0">
                <a:solidFill>
                  <a:schemeClr val="bg1"/>
                </a:solidFill>
                <a:effectLst/>
                <a:cs typeface="Arial" panose="020B0604020202020204" pitchFamily="34" charset="0"/>
              </a:rPr>
              <a:t>Users can update passwords and personal details (name, email, contact info). The system validates data for format (e.g., proper email) and uniqueness (no duplicate usernames/emails).</a:t>
            </a:r>
          </a:p>
          <a:p>
            <a:pPr algn="l">
              <a:buFont typeface="+mj-lt"/>
              <a:buAutoNum type="arabicPeriod"/>
            </a:pPr>
            <a:endParaRPr lang="en-US" sz="2200" b="0" i="0" u="none" strike="noStrike" dirty="0">
              <a:solidFill>
                <a:schemeClr val="bg1"/>
              </a:solidFill>
              <a:effectLst/>
              <a:cs typeface="Arial" panose="020B0604020202020204" pitchFamily="34" charset="0"/>
            </a:endParaRPr>
          </a:p>
          <a:p>
            <a:pPr algn="l">
              <a:spcBef>
                <a:spcPts val="300"/>
              </a:spcBef>
              <a:buFont typeface="+mj-lt"/>
              <a:buAutoNum type="arabicPeriod"/>
            </a:pPr>
            <a:r>
              <a:rPr lang="en-US" sz="2200" b="1" i="0" u="none" strike="noStrike" dirty="0">
                <a:solidFill>
                  <a:schemeClr val="bg1"/>
                </a:solidFill>
                <a:effectLst/>
                <a:cs typeface="Arial" panose="020B0604020202020204" pitchFamily="34" charset="0"/>
              </a:rPr>
              <a:t>Admin Data Visualization</a:t>
            </a:r>
            <a:br>
              <a:rPr lang="en-US" sz="2200" b="0" i="0" u="none" strike="noStrike" dirty="0">
                <a:solidFill>
                  <a:schemeClr val="bg1"/>
                </a:solidFill>
                <a:effectLst/>
                <a:cs typeface="Arial" panose="020B0604020202020204" pitchFamily="34" charset="0"/>
              </a:rPr>
            </a:br>
            <a:r>
              <a:rPr lang="en-US" sz="2200" b="0" i="0" u="none" strike="noStrike" dirty="0">
                <a:solidFill>
                  <a:schemeClr val="bg1"/>
                </a:solidFill>
                <a:effectLst/>
                <a:cs typeface="Arial" panose="020B0604020202020204" pitchFamily="34" charset="0"/>
              </a:rPr>
              <a:t>Admins can view data in tables and graphs (bar, pie, trend lines) to analyze bookings, revenue, and seat occupancy by travel class.</a:t>
            </a:r>
          </a:p>
          <a:p>
            <a:pPr algn="l">
              <a:spcBef>
                <a:spcPts val="300"/>
              </a:spcBef>
              <a:buFont typeface="+mj-lt"/>
              <a:buAutoNum type="arabicPeriod"/>
            </a:pPr>
            <a:endParaRPr lang="en-US" sz="2200" b="0" i="0" u="none" strike="noStrike" dirty="0">
              <a:solidFill>
                <a:schemeClr val="bg1"/>
              </a:solidFill>
              <a:effectLst/>
              <a:cs typeface="Arial" panose="020B0604020202020204" pitchFamily="34" charset="0"/>
            </a:endParaRPr>
          </a:p>
          <a:p>
            <a:pPr algn="l">
              <a:spcBef>
                <a:spcPts val="300"/>
              </a:spcBef>
              <a:buFont typeface="+mj-lt"/>
              <a:buAutoNum type="arabicPeriod"/>
            </a:pPr>
            <a:r>
              <a:rPr lang="en-US" sz="2200" b="1" i="0" u="none" strike="noStrike" dirty="0">
                <a:solidFill>
                  <a:schemeClr val="bg1"/>
                </a:solidFill>
                <a:effectLst/>
                <a:cs typeface="Arial" panose="020B0604020202020204" pitchFamily="34" charset="0"/>
              </a:rPr>
              <a:t>Journey Display Logic</a:t>
            </a:r>
            <a:br>
              <a:rPr lang="en-US" sz="2200" b="0" i="0" u="none" strike="noStrike" dirty="0">
                <a:solidFill>
                  <a:schemeClr val="bg1"/>
                </a:solidFill>
                <a:effectLst/>
                <a:cs typeface="Arial" panose="020B0604020202020204" pitchFamily="34" charset="0"/>
              </a:rPr>
            </a:br>
            <a:r>
              <a:rPr lang="en-US" sz="2200" b="0" i="0" u="none" strike="noStrike" dirty="0">
                <a:solidFill>
                  <a:schemeClr val="bg1"/>
                </a:solidFill>
                <a:effectLst/>
                <a:cs typeface="Arial" panose="020B0604020202020204" pitchFamily="34" charset="0"/>
              </a:rPr>
              <a:t>Only routes with available seats (any class) are shown. Date filters refine results to matching routes. Routes with zero seats or invalid routes are hidden.</a:t>
            </a:r>
          </a:p>
        </p:txBody>
      </p:sp>
    </p:spTree>
    <p:extLst>
      <p:ext uri="{BB962C8B-B14F-4D97-AF65-F5344CB8AC3E}">
        <p14:creationId xmlns:p14="http://schemas.microsoft.com/office/powerpoint/2010/main" val="3215299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C51C03A-DCE7-36EC-08D0-9174B212E152}"/>
            </a:ext>
          </a:extLst>
        </p:cNvPr>
        <p:cNvGrpSpPr/>
        <p:nvPr/>
      </p:nvGrpSpPr>
      <p:grpSpPr>
        <a:xfrm>
          <a:off x="0" y="0"/>
          <a:ext cx="0" cy="0"/>
          <a:chOff x="0" y="0"/>
          <a:chExt cx="0" cy="0"/>
        </a:xfrm>
      </p:grpSpPr>
      <p:cxnSp>
        <p:nvCxnSpPr>
          <p:cNvPr id="49" name="Straight Arrow Connector 48">
            <a:extLst>
              <a:ext uri="{FF2B5EF4-FFF2-40B4-BE49-F238E27FC236}">
                <a16:creationId xmlns:a16="http://schemas.microsoft.com/office/drawing/2014/main" id="{2269D6AA-085A-A3D8-1346-3126305220AD}"/>
              </a:ext>
            </a:extLst>
          </p:cNvPr>
          <p:cNvCxnSpPr>
            <a:cxnSpLocks/>
            <a:stCxn id="40" idx="2"/>
          </p:cNvCxnSpPr>
          <p:nvPr/>
        </p:nvCxnSpPr>
        <p:spPr>
          <a:xfrm>
            <a:off x="3627525" y="4548578"/>
            <a:ext cx="0" cy="6087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8" name="Picture 7" descr="A screenshot of a computer generated diagram&#10;&#10;AI-generated content may be incorrect.">
            <a:extLst>
              <a:ext uri="{FF2B5EF4-FFF2-40B4-BE49-F238E27FC236}">
                <a16:creationId xmlns:a16="http://schemas.microsoft.com/office/drawing/2014/main" id="{3EB6BBBE-4C12-FEFA-B66C-0A60DDB30433}"/>
              </a:ext>
            </a:extLst>
          </p:cNvPr>
          <p:cNvPicPr>
            <a:picLocks noChangeAspect="1"/>
          </p:cNvPicPr>
          <p:nvPr/>
        </p:nvPicPr>
        <p:blipFill>
          <a:blip r:embed="rId3"/>
          <a:stretch>
            <a:fillRect/>
          </a:stretch>
        </p:blipFill>
        <p:spPr>
          <a:xfrm>
            <a:off x="7274433" y="670560"/>
            <a:ext cx="4518406" cy="5871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a:extLst>
              <a:ext uri="{FF2B5EF4-FFF2-40B4-BE49-F238E27FC236}">
                <a16:creationId xmlns:a16="http://schemas.microsoft.com/office/drawing/2014/main" id="{3F0B39EC-EAEC-5425-DE49-9F45EC0CC6F6}"/>
              </a:ext>
            </a:extLst>
          </p:cNvPr>
          <p:cNvSpPr txBox="1"/>
          <p:nvPr/>
        </p:nvSpPr>
        <p:spPr>
          <a:xfrm>
            <a:off x="1193080" y="123843"/>
            <a:ext cx="10166058" cy="830997"/>
          </a:xfrm>
          <a:prstGeom prst="rect">
            <a:avLst/>
          </a:prstGeom>
          <a:noFill/>
        </p:spPr>
        <p:txBody>
          <a:bodyPr wrap="square" rtlCol="0">
            <a:spAutoFit/>
          </a:bodyPr>
          <a:lstStyle/>
          <a:p>
            <a:r>
              <a:rPr lang="en-EG" sz="4800" b="1" dirty="0"/>
              <a:t>Database design</a:t>
            </a:r>
          </a:p>
        </p:txBody>
      </p:sp>
      <p:sp>
        <p:nvSpPr>
          <p:cNvPr id="9" name="Rectangle 8">
            <a:extLst>
              <a:ext uri="{FF2B5EF4-FFF2-40B4-BE49-F238E27FC236}">
                <a16:creationId xmlns:a16="http://schemas.microsoft.com/office/drawing/2014/main" id="{105DF3D3-9A9B-7D3D-9707-B35B0A357A8B}"/>
              </a:ext>
            </a:extLst>
          </p:cNvPr>
          <p:cNvSpPr/>
          <p:nvPr/>
        </p:nvSpPr>
        <p:spPr>
          <a:xfrm>
            <a:off x="1012971" y="1825697"/>
            <a:ext cx="5207300" cy="830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7" name="Rectangle 16">
            <a:extLst>
              <a:ext uri="{FF2B5EF4-FFF2-40B4-BE49-F238E27FC236}">
                <a16:creationId xmlns:a16="http://schemas.microsoft.com/office/drawing/2014/main" id="{3BF970AC-965A-D12D-F7A7-48C70B388A2A}"/>
              </a:ext>
            </a:extLst>
          </p:cNvPr>
          <p:cNvSpPr/>
          <p:nvPr/>
        </p:nvSpPr>
        <p:spPr>
          <a:xfrm>
            <a:off x="2168862" y="1284744"/>
            <a:ext cx="2668786" cy="556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9" name="Rectangle 18">
            <a:extLst>
              <a:ext uri="{FF2B5EF4-FFF2-40B4-BE49-F238E27FC236}">
                <a16:creationId xmlns:a16="http://schemas.microsoft.com/office/drawing/2014/main" id="{29CA38C2-A2B0-A8C6-75C3-9EA7EBCDB5B5}"/>
              </a:ext>
            </a:extLst>
          </p:cNvPr>
          <p:cNvSpPr/>
          <p:nvPr/>
        </p:nvSpPr>
        <p:spPr>
          <a:xfrm>
            <a:off x="2168862" y="3212790"/>
            <a:ext cx="2668786" cy="556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8" name="Rectangle 17">
            <a:extLst>
              <a:ext uri="{FF2B5EF4-FFF2-40B4-BE49-F238E27FC236}">
                <a16:creationId xmlns:a16="http://schemas.microsoft.com/office/drawing/2014/main" id="{5CC55205-44CA-28B9-D20C-0051E1D48B7B}"/>
              </a:ext>
            </a:extLst>
          </p:cNvPr>
          <p:cNvSpPr/>
          <p:nvPr/>
        </p:nvSpPr>
        <p:spPr>
          <a:xfrm>
            <a:off x="1012971" y="3767118"/>
            <a:ext cx="5215105" cy="830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20" name="Rectangle 19">
            <a:extLst>
              <a:ext uri="{FF2B5EF4-FFF2-40B4-BE49-F238E27FC236}">
                <a16:creationId xmlns:a16="http://schemas.microsoft.com/office/drawing/2014/main" id="{0037F740-4D9C-46C6-5502-25D1308BAA7F}"/>
              </a:ext>
            </a:extLst>
          </p:cNvPr>
          <p:cNvSpPr/>
          <p:nvPr/>
        </p:nvSpPr>
        <p:spPr>
          <a:xfrm>
            <a:off x="1012971" y="5676287"/>
            <a:ext cx="5215109" cy="10089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21" name="Rectangle 20">
            <a:extLst>
              <a:ext uri="{FF2B5EF4-FFF2-40B4-BE49-F238E27FC236}">
                <a16:creationId xmlns:a16="http://schemas.microsoft.com/office/drawing/2014/main" id="{F84012A7-E360-6E26-9534-20E605C01B05}"/>
              </a:ext>
            </a:extLst>
          </p:cNvPr>
          <p:cNvSpPr/>
          <p:nvPr/>
        </p:nvSpPr>
        <p:spPr>
          <a:xfrm>
            <a:off x="2168862" y="5147079"/>
            <a:ext cx="2668786" cy="556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22" name="TextBox 21">
            <a:extLst>
              <a:ext uri="{FF2B5EF4-FFF2-40B4-BE49-F238E27FC236}">
                <a16:creationId xmlns:a16="http://schemas.microsoft.com/office/drawing/2014/main" id="{71559DC1-2E7A-93BC-25C4-9FF55CB38BCC}"/>
              </a:ext>
            </a:extLst>
          </p:cNvPr>
          <p:cNvSpPr txBox="1"/>
          <p:nvPr/>
        </p:nvSpPr>
        <p:spPr>
          <a:xfrm>
            <a:off x="2350290" y="1378135"/>
            <a:ext cx="10166058" cy="338554"/>
          </a:xfrm>
          <a:prstGeom prst="rect">
            <a:avLst/>
          </a:prstGeom>
          <a:noFill/>
        </p:spPr>
        <p:txBody>
          <a:bodyPr wrap="square" rtlCol="0">
            <a:spAutoFit/>
          </a:bodyPr>
          <a:lstStyle/>
          <a:p>
            <a:r>
              <a:rPr lang="en-EG" sz="1600" b="1" dirty="0">
                <a:solidFill>
                  <a:schemeClr val="bg1"/>
                </a:solidFill>
              </a:rPr>
              <a:t>First Normal Form (1NF)</a:t>
            </a:r>
          </a:p>
        </p:txBody>
      </p:sp>
      <p:sp>
        <p:nvSpPr>
          <p:cNvPr id="23" name="TextBox 22">
            <a:extLst>
              <a:ext uri="{FF2B5EF4-FFF2-40B4-BE49-F238E27FC236}">
                <a16:creationId xmlns:a16="http://schemas.microsoft.com/office/drawing/2014/main" id="{9F15585A-2F6E-9B0E-A5C8-C7F9E2B051D2}"/>
              </a:ext>
            </a:extLst>
          </p:cNvPr>
          <p:cNvSpPr txBox="1"/>
          <p:nvPr/>
        </p:nvSpPr>
        <p:spPr>
          <a:xfrm>
            <a:off x="2168862" y="3311484"/>
            <a:ext cx="10166058" cy="338554"/>
          </a:xfrm>
          <a:prstGeom prst="rect">
            <a:avLst/>
          </a:prstGeom>
          <a:noFill/>
        </p:spPr>
        <p:txBody>
          <a:bodyPr wrap="square" rtlCol="0">
            <a:spAutoFit/>
          </a:bodyPr>
          <a:lstStyle/>
          <a:p>
            <a:r>
              <a:rPr lang="en-EG" sz="1600" b="1" dirty="0">
                <a:solidFill>
                  <a:schemeClr val="bg1"/>
                </a:solidFill>
              </a:rPr>
              <a:t>Second Normal Form (2NF)</a:t>
            </a:r>
          </a:p>
        </p:txBody>
      </p:sp>
      <p:sp>
        <p:nvSpPr>
          <p:cNvPr id="24" name="TextBox 23">
            <a:extLst>
              <a:ext uri="{FF2B5EF4-FFF2-40B4-BE49-F238E27FC236}">
                <a16:creationId xmlns:a16="http://schemas.microsoft.com/office/drawing/2014/main" id="{9F07307F-33CF-CB1B-1EF8-A8128D6D0D01}"/>
              </a:ext>
            </a:extLst>
          </p:cNvPr>
          <p:cNvSpPr txBox="1"/>
          <p:nvPr/>
        </p:nvSpPr>
        <p:spPr>
          <a:xfrm>
            <a:off x="2350290" y="5239064"/>
            <a:ext cx="10166058" cy="338554"/>
          </a:xfrm>
          <a:prstGeom prst="rect">
            <a:avLst/>
          </a:prstGeom>
          <a:noFill/>
        </p:spPr>
        <p:txBody>
          <a:bodyPr wrap="square" rtlCol="0">
            <a:spAutoFit/>
          </a:bodyPr>
          <a:lstStyle/>
          <a:p>
            <a:r>
              <a:rPr lang="en-EG" sz="1600" b="1" dirty="0">
                <a:solidFill>
                  <a:schemeClr val="bg1"/>
                </a:solidFill>
              </a:rPr>
              <a:t>Third Normal Form (3NF)</a:t>
            </a:r>
          </a:p>
        </p:txBody>
      </p:sp>
      <p:sp>
        <p:nvSpPr>
          <p:cNvPr id="26" name="TextBox 25">
            <a:extLst>
              <a:ext uri="{FF2B5EF4-FFF2-40B4-BE49-F238E27FC236}">
                <a16:creationId xmlns:a16="http://schemas.microsoft.com/office/drawing/2014/main" id="{6FA90BAD-8C15-4B60-564F-C1D57A497A76}"/>
              </a:ext>
            </a:extLst>
          </p:cNvPr>
          <p:cNvSpPr txBox="1"/>
          <p:nvPr/>
        </p:nvSpPr>
        <p:spPr>
          <a:xfrm>
            <a:off x="1097115" y="1841313"/>
            <a:ext cx="5130961" cy="738664"/>
          </a:xfrm>
          <a:prstGeom prst="rect">
            <a:avLst/>
          </a:prstGeom>
          <a:noFill/>
        </p:spPr>
        <p:txBody>
          <a:bodyPr wrap="square">
            <a:spAutoFit/>
          </a:bodyPr>
          <a:lstStyle/>
          <a:p>
            <a:pPr algn="ctr"/>
            <a:r>
              <a:rPr lang="en-US" sz="1400" b="1" i="0" u="none" strike="noStrike" dirty="0">
                <a:solidFill>
                  <a:schemeClr val="bg1"/>
                </a:solidFill>
                <a:effectLst/>
              </a:rPr>
              <a:t>Each column stores atomic (indivisible) values for clarity, and every table has a primary key to uniquely identify records, ensuring data integrity and efficient relationships.</a:t>
            </a:r>
          </a:p>
        </p:txBody>
      </p:sp>
      <p:sp>
        <p:nvSpPr>
          <p:cNvPr id="40" name="TextBox 39">
            <a:extLst>
              <a:ext uri="{FF2B5EF4-FFF2-40B4-BE49-F238E27FC236}">
                <a16:creationId xmlns:a16="http://schemas.microsoft.com/office/drawing/2014/main" id="{68C770C0-1FBC-5D7E-8569-1D970ACBD468}"/>
              </a:ext>
            </a:extLst>
          </p:cNvPr>
          <p:cNvSpPr txBox="1"/>
          <p:nvPr/>
        </p:nvSpPr>
        <p:spPr>
          <a:xfrm>
            <a:off x="1034779" y="3809914"/>
            <a:ext cx="5185492" cy="738664"/>
          </a:xfrm>
          <a:prstGeom prst="rect">
            <a:avLst/>
          </a:prstGeom>
          <a:noFill/>
        </p:spPr>
        <p:txBody>
          <a:bodyPr wrap="square">
            <a:spAutoFit/>
          </a:bodyPr>
          <a:lstStyle/>
          <a:p>
            <a:pPr algn="ctr"/>
            <a:r>
              <a:rPr lang="en-US" sz="1400" b="1" i="0" u="none" strike="noStrike" dirty="0">
                <a:solidFill>
                  <a:schemeClr val="bg1"/>
                </a:solidFill>
                <a:effectLst/>
              </a:rPr>
              <a:t>the table structure already conforms to  (1NF), which means it contains only atomic values with no repeating groups, and- Non-key column depends on entire primary key.</a:t>
            </a:r>
          </a:p>
        </p:txBody>
      </p:sp>
      <p:sp>
        <p:nvSpPr>
          <p:cNvPr id="41" name="TextBox 40">
            <a:extLst>
              <a:ext uri="{FF2B5EF4-FFF2-40B4-BE49-F238E27FC236}">
                <a16:creationId xmlns:a16="http://schemas.microsoft.com/office/drawing/2014/main" id="{A9D1EB7A-EE00-81C9-E783-17FB4F0C131A}"/>
              </a:ext>
            </a:extLst>
          </p:cNvPr>
          <p:cNvSpPr txBox="1"/>
          <p:nvPr/>
        </p:nvSpPr>
        <p:spPr>
          <a:xfrm>
            <a:off x="950713" y="5731084"/>
            <a:ext cx="5339624" cy="954107"/>
          </a:xfrm>
          <a:prstGeom prst="rect">
            <a:avLst/>
          </a:prstGeom>
          <a:noFill/>
        </p:spPr>
        <p:txBody>
          <a:bodyPr wrap="square">
            <a:spAutoFit/>
          </a:bodyPr>
          <a:lstStyle/>
          <a:p>
            <a:pPr algn="ctr"/>
            <a:r>
              <a:rPr lang="en-US" sz="1400" b="1" i="0" u="none" strike="noStrike" dirty="0">
                <a:solidFill>
                  <a:schemeClr val="bg1"/>
                </a:solidFill>
                <a:effectLst/>
              </a:rPr>
              <a:t>The database design adheres to 2NF, ensuring all non-key attributes fully depend on the primary key. It eliminates transitive dependencies which no non-key attribute depends on another.</a:t>
            </a:r>
          </a:p>
        </p:txBody>
      </p:sp>
      <p:cxnSp>
        <p:nvCxnSpPr>
          <p:cNvPr id="47" name="Straight Arrow Connector 46">
            <a:extLst>
              <a:ext uri="{FF2B5EF4-FFF2-40B4-BE49-F238E27FC236}">
                <a16:creationId xmlns:a16="http://schemas.microsoft.com/office/drawing/2014/main" id="{54C62CC1-AC8C-53FA-7DBB-803BF4D5700F}"/>
              </a:ext>
            </a:extLst>
          </p:cNvPr>
          <p:cNvCxnSpPr>
            <a:cxnSpLocks/>
          </p:cNvCxnSpPr>
          <p:nvPr/>
        </p:nvCxnSpPr>
        <p:spPr>
          <a:xfrm>
            <a:off x="3554484" y="2656221"/>
            <a:ext cx="0" cy="55656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771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FD2385-8495-9E56-88C6-969D78D5EADE}"/>
              </a:ext>
            </a:extLst>
          </p:cNvPr>
          <p:cNvSpPr txBox="1"/>
          <p:nvPr/>
        </p:nvSpPr>
        <p:spPr>
          <a:xfrm>
            <a:off x="7652085" y="634028"/>
            <a:ext cx="4539916" cy="3732835"/>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4800" b="1" cap="all" dirty="0">
                <a:solidFill>
                  <a:schemeClr val="tx2"/>
                </a:solidFill>
                <a:latin typeface="+mj-lt"/>
                <a:ea typeface="+mj-ea"/>
                <a:cs typeface="+mj-cs"/>
              </a:rPr>
              <a:t>Conceptual model</a:t>
            </a:r>
          </a:p>
        </p:txBody>
      </p:sp>
      <p:pic>
        <p:nvPicPr>
          <p:cNvPr id="6" name="Picture 5">
            <a:extLst>
              <a:ext uri="{FF2B5EF4-FFF2-40B4-BE49-F238E27FC236}">
                <a16:creationId xmlns:a16="http://schemas.microsoft.com/office/drawing/2014/main" id="{BED424FF-AEC8-1D5C-9481-57305D900B77}"/>
              </a:ext>
            </a:extLst>
          </p:cNvPr>
          <p:cNvPicPr>
            <a:picLocks noChangeAspect="1"/>
          </p:cNvPicPr>
          <p:nvPr/>
        </p:nvPicPr>
        <p:blipFill>
          <a:blip r:embed="rId2"/>
          <a:stretch>
            <a:fillRect/>
          </a:stretch>
        </p:blipFill>
        <p:spPr>
          <a:xfrm>
            <a:off x="1624094" y="634028"/>
            <a:ext cx="3767883" cy="303073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3" name="Picture 2" descr="A screenshot of a computer&#10;&#10;AI-generated content may be incorrect.">
            <a:extLst>
              <a:ext uri="{FF2B5EF4-FFF2-40B4-BE49-F238E27FC236}">
                <a16:creationId xmlns:a16="http://schemas.microsoft.com/office/drawing/2014/main" id="{4EE1A94B-AFF7-D895-0219-8529CBB1E0EB}"/>
              </a:ext>
            </a:extLst>
          </p:cNvPr>
          <p:cNvPicPr>
            <a:picLocks noChangeAspect="1"/>
          </p:cNvPicPr>
          <p:nvPr/>
        </p:nvPicPr>
        <p:blipFill>
          <a:blip r:embed="rId3"/>
          <a:stretch>
            <a:fillRect/>
          </a:stretch>
        </p:blipFill>
        <p:spPr>
          <a:xfrm>
            <a:off x="315311" y="4083084"/>
            <a:ext cx="6385450" cy="2269873"/>
          </a:xfrm>
          <a:prstGeom prst="rect">
            <a:avLst/>
          </a:prstGeom>
        </p:spPr>
      </p:pic>
    </p:spTree>
    <p:extLst>
      <p:ext uri="{BB962C8B-B14F-4D97-AF65-F5344CB8AC3E}">
        <p14:creationId xmlns:p14="http://schemas.microsoft.com/office/powerpoint/2010/main" val="342314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B450B-65C9-0150-230D-BCE69389DCE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F854FEF-5305-8BFE-F926-4CEA729574DF}"/>
              </a:ext>
            </a:extLst>
          </p:cNvPr>
          <p:cNvSpPr txBox="1"/>
          <p:nvPr/>
        </p:nvSpPr>
        <p:spPr>
          <a:xfrm>
            <a:off x="5667852" y="294746"/>
            <a:ext cx="4310062" cy="830997"/>
          </a:xfrm>
          <a:prstGeom prst="rect">
            <a:avLst/>
          </a:prstGeom>
          <a:noFill/>
        </p:spPr>
        <p:txBody>
          <a:bodyPr wrap="square" rtlCol="0">
            <a:spAutoFit/>
          </a:bodyPr>
          <a:lstStyle/>
          <a:p>
            <a:r>
              <a:rPr lang="en-EG" sz="4800" b="1" dirty="0"/>
              <a:t>LESP</a:t>
            </a:r>
          </a:p>
        </p:txBody>
      </p:sp>
      <p:pic>
        <p:nvPicPr>
          <p:cNvPr id="64" name="Picture 63" descr="A screenshot of a phone&#10;&#10;AI-generated content may be incorrect.">
            <a:extLst>
              <a:ext uri="{FF2B5EF4-FFF2-40B4-BE49-F238E27FC236}">
                <a16:creationId xmlns:a16="http://schemas.microsoft.com/office/drawing/2014/main" id="{0BF9965C-34DA-E595-158F-5861014D442F}"/>
              </a:ext>
            </a:extLst>
          </p:cNvPr>
          <p:cNvPicPr>
            <a:picLocks noChangeAspect="1"/>
          </p:cNvPicPr>
          <p:nvPr/>
        </p:nvPicPr>
        <p:blipFill>
          <a:blip r:embed="rId3"/>
          <a:srcRect l="3593" t="19187" r="721" b="1189"/>
          <a:stretch/>
        </p:blipFill>
        <p:spPr>
          <a:xfrm>
            <a:off x="8249577" y="5623953"/>
            <a:ext cx="3281121" cy="939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2" name="Picture 71" descr="A close-up of a text&#10;&#10;AI-generated content may be incorrect.">
            <a:extLst>
              <a:ext uri="{FF2B5EF4-FFF2-40B4-BE49-F238E27FC236}">
                <a16:creationId xmlns:a16="http://schemas.microsoft.com/office/drawing/2014/main" id="{CBBC29BB-53A6-EE2F-4C60-A80538A2D689}"/>
              </a:ext>
            </a:extLst>
          </p:cNvPr>
          <p:cNvPicPr>
            <a:picLocks noChangeAspect="1"/>
          </p:cNvPicPr>
          <p:nvPr/>
        </p:nvPicPr>
        <p:blipFill>
          <a:blip r:embed="rId4"/>
          <a:srcRect t="41209"/>
          <a:stretch/>
        </p:blipFill>
        <p:spPr>
          <a:xfrm>
            <a:off x="9221991" y="2746082"/>
            <a:ext cx="2705641" cy="1124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a:extLst>
              <a:ext uri="{FF2B5EF4-FFF2-40B4-BE49-F238E27FC236}">
                <a16:creationId xmlns:a16="http://schemas.microsoft.com/office/drawing/2014/main" id="{B2FE6571-2AFE-4D23-A3AD-4631C1F7B73E}"/>
              </a:ext>
            </a:extLst>
          </p:cNvPr>
          <p:cNvSpPr/>
          <p:nvPr/>
        </p:nvSpPr>
        <p:spPr>
          <a:xfrm>
            <a:off x="1055928" y="4554995"/>
            <a:ext cx="5266942" cy="144039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gn="just"/>
            <a:endParaRPr lang="en-EG"/>
          </a:p>
        </p:txBody>
      </p:sp>
      <p:pic>
        <p:nvPicPr>
          <p:cNvPr id="20" name="Picture 19" descr="A blue and yellow sign with a letter n&#10;&#10;AI-generated content may be incorrect.">
            <a:extLst>
              <a:ext uri="{FF2B5EF4-FFF2-40B4-BE49-F238E27FC236}">
                <a16:creationId xmlns:a16="http://schemas.microsoft.com/office/drawing/2014/main" id="{08AE57FB-E98E-CD5B-4A8D-9F0CA8BF76B0}"/>
              </a:ext>
            </a:extLst>
          </p:cNvPr>
          <p:cNvPicPr>
            <a:picLocks noChangeAspect="1"/>
          </p:cNvPicPr>
          <p:nvPr/>
        </p:nvPicPr>
        <p:blipFill>
          <a:blip r:embed="rId5"/>
          <a:stretch>
            <a:fillRect/>
          </a:stretch>
        </p:blipFill>
        <p:spPr>
          <a:xfrm>
            <a:off x="7443951" y="1677124"/>
            <a:ext cx="4310062" cy="7142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descr="A white background with black text&#10;&#10;AI-generated content may be incorrect.">
            <a:extLst>
              <a:ext uri="{FF2B5EF4-FFF2-40B4-BE49-F238E27FC236}">
                <a16:creationId xmlns:a16="http://schemas.microsoft.com/office/drawing/2014/main" id="{23C7FBB8-0752-E1FC-3A2A-57B1C8C37799}"/>
              </a:ext>
            </a:extLst>
          </p:cNvPr>
          <p:cNvPicPr>
            <a:picLocks noChangeAspect="1"/>
          </p:cNvPicPr>
          <p:nvPr/>
        </p:nvPicPr>
        <p:blipFill>
          <a:blip r:embed="rId6"/>
          <a:stretch>
            <a:fillRect/>
          </a:stretch>
        </p:blipFill>
        <p:spPr>
          <a:xfrm>
            <a:off x="6520569" y="4145099"/>
            <a:ext cx="2604629" cy="1124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6" name="Group 25">
            <a:extLst>
              <a:ext uri="{FF2B5EF4-FFF2-40B4-BE49-F238E27FC236}">
                <a16:creationId xmlns:a16="http://schemas.microsoft.com/office/drawing/2014/main" id="{14319FC1-450A-24DE-C440-7F93C7329D21}"/>
              </a:ext>
            </a:extLst>
          </p:cNvPr>
          <p:cNvGrpSpPr/>
          <p:nvPr/>
        </p:nvGrpSpPr>
        <p:grpSpPr>
          <a:xfrm>
            <a:off x="701735" y="1672347"/>
            <a:ext cx="5394265" cy="4317084"/>
            <a:chOff x="1556374" y="2580706"/>
            <a:chExt cx="4545167" cy="4317084"/>
          </a:xfrm>
        </p:grpSpPr>
        <p:sp>
          <p:nvSpPr>
            <p:cNvPr id="27" name="Rectangle 26">
              <a:extLst>
                <a:ext uri="{FF2B5EF4-FFF2-40B4-BE49-F238E27FC236}">
                  <a16:creationId xmlns:a16="http://schemas.microsoft.com/office/drawing/2014/main" id="{FBE3F0E5-23EC-2724-8D8D-97CF92DE1C06}"/>
                </a:ext>
              </a:extLst>
            </p:cNvPr>
            <p:cNvSpPr/>
            <p:nvPr/>
          </p:nvSpPr>
          <p:spPr>
            <a:xfrm>
              <a:off x="1663655" y="2580706"/>
              <a:ext cx="4437886" cy="144039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EG" sz="2200"/>
            </a:p>
          </p:txBody>
        </p:sp>
        <p:sp>
          <p:nvSpPr>
            <p:cNvPr id="28" name="TextBox 27">
              <a:extLst>
                <a:ext uri="{FF2B5EF4-FFF2-40B4-BE49-F238E27FC236}">
                  <a16:creationId xmlns:a16="http://schemas.microsoft.com/office/drawing/2014/main" id="{AEA8B175-48D1-C05E-F8A9-25B1165EAA7A}"/>
                </a:ext>
              </a:extLst>
            </p:cNvPr>
            <p:cNvSpPr txBox="1"/>
            <p:nvPr/>
          </p:nvSpPr>
          <p:spPr>
            <a:xfrm>
              <a:off x="1556374" y="5457396"/>
              <a:ext cx="4437886" cy="144039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2442" tIns="152442" rIns="152442" bIns="152442" numCol="1" spcCol="1270" anchor="ctr" anchorCtr="0">
              <a:noAutofit/>
            </a:bodyPr>
            <a:lstStyle/>
            <a:p>
              <a:pPr marL="0" lvl="0" indent="0" defTabSz="666750">
                <a:lnSpc>
                  <a:spcPct val="100000"/>
                </a:lnSpc>
                <a:spcBef>
                  <a:spcPct val="0"/>
                </a:spcBef>
                <a:spcAft>
                  <a:spcPct val="35000"/>
                </a:spcAft>
                <a:buNone/>
              </a:pPr>
              <a:r>
                <a:rPr lang="en-US" sz="2200" b="1" i="0" kern="1200" dirty="0"/>
                <a:t>Ethical: The website must display cancellation fees before user confirmation and provide a clear legal notice in the "About Us" section outlining cancellation policies and data handling practices to ensure transparency and compliance.</a:t>
              </a:r>
              <a:endParaRPr lang="en-US" sz="2200" b="1" kern="1200" dirty="0"/>
            </a:p>
          </p:txBody>
        </p:sp>
      </p:grpSp>
      <p:sp>
        <p:nvSpPr>
          <p:cNvPr id="30" name="TextBox 29">
            <a:extLst>
              <a:ext uri="{FF2B5EF4-FFF2-40B4-BE49-F238E27FC236}">
                <a16:creationId xmlns:a16="http://schemas.microsoft.com/office/drawing/2014/main" id="{940CC0D5-ABD6-81DB-C76F-C70655F70228}"/>
              </a:ext>
            </a:extLst>
          </p:cNvPr>
          <p:cNvSpPr txBox="1"/>
          <p:nvPr/>
        </p:nvSpPr>
        <p:spPr>
          <a:xfrm>
            <a:off x="701735" y="1410453"/>
            <a:ext cx="6163414" cy="1785104"/>
          </a:xfrm>
          <a:prstGeom prst="rect">
            <a:avLst/>
          </a:prstGeom>
          <a:noFill/>
        </p:spPr>
        <p:txBody>
          <a:bodyPr wrap="square">
            <a:spAutoFit/>
          </a:bodyPr>
          <a:lstStyle/>
          <a:p>
            <a:pPr marL="0" lvl="0" indent="0" defTabSz="666750">
              <a:lnSpc>
                <a:spcPct val="100000"/>
              </a:lnSpc>
              <a:spcBef>
                <a:spcPct val="0"/>
              </a:spcBef>
              <a:spcAft>
                <a:spcPct val="35000"/>
              </a:spcAft>
              <a:buNone/>
            </a:pPr>
            <a:r>
              <a:rPr lang="en-US" sz="2200" b="1" i="0" kern="1200" dirty="0"/>
              <a:t>Legal : Background images are sourced from Pexels under a royalty-free license, while logos, interface designs, and branding elements are proprietary intellectual property. Source:  </a:t>
            </a:r>
            <a:r>
              <a:rPr lang="en-US" sz="2200" b="1" i="0" kern="1200" dirty="0">
                <a:hlinkClick r:id="rId7"/>
              </a:rPr>
              <a:t>https://www.pexels.com/license</a:t>
            </a:r>
            <a:endParaRPr lang="en-US" sz="2200" b="1" kern="1200" dirty="0"/>
          </a:p>
        </p:txBody>
      </p:sp>
    </p:spTree>
    <p:extLst>
      <p:ext uri="{BB962C8B-B14F-4D97-AF65-F5344CB8AC3E}">
        <p14:creationId xmlns:p14="http://schemas.microsoft.com/office/powerpoint/2010/main" val="3663560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B8B9DA-2E08-3199-39D8-DE9C795E45D1}"/>
              </a:ext>
            </a:extLst>
          </p:cNvPr>
          <p:cNvSpPr txBox="1"/>
          <p:nvPr/>
        </p:nvSpPr>
        <p:spPr>
          <a:xfrm>
            <a:off x="5788441" y="186184"/>
            <a:ext cx="4310062" cy="830997"/>
          </a:xfrm>
          <a:prstGeom prst="rect">
            <a:avLst/>
          </a:prstGeom>
          <a:noFill/>
        </p:spPr>
        <p:txBody>
          <a:bodyPr wrap="square" rtlCol="0">
            <a:spAutoFit/>
          </a:bodyPr>
          <a:lstStyle/>
          <a:p>
            <a:r>
              <a:rPr lang="en-EG" sz="4800" b="1" dirty="0"/>
              <a:t>LESP</a:t>
            </a:r>
          </a:p>
        </p:txBody>
      </p:sp>
      <p:pic>
        <p:nvPicPr>
          <p:cNvPr id="66" name="Picture 65" descr="A pink sign with red text&#10;&#10;AI-generated content may be incorrect.">
            <a:extLst>
              <a:ext uri="{FF2B5EF4-FFF2-40B4-BE49-F238E27FC236}">
                <a16:creationId xmlns:a16="http://schemas.microsoft.com/office/drawing/2014/main" id="{6D1CBA13-2124-4BFA-A1E7-830B3766A446}"/>
              </a:ext>
            </a:extLst>
          </p:cNvPr>
          <p:cNvPicPr>
            <a:picLocks noChangeAspect="1"/>
          </p:cNvPicPr>
          <p:nvPr/>
        </p:nvPicPr>
        <p:blipFill>
          <a:blip r:embed="rId3"/>
          <a:stretch>
            <a:fillRect/>
          </a:stretch>
        </p:blipFill>
        <p:spPr>
          <a:xfrm>
            <a:off x="6656506" y="1571065"/>
            <a:ext cx="4972118" cy="10450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0" name="Picture 69" descr="A screenshot of a beach&#10;&#10;AI-generated content may be incorrect.">
            <a:extLst>
              <a:ext uri="{FF2B5EF4-FFF2-40B4-BE49-F238E27FC236}">
                <a16:creationId xmlns:a16="http://schemas.microsoft.com/office/drawing/2014/main" id="{982344E7-3E57-2A82-E539-EFEFB1C5E805}"/>
              </a:ext>
            </a:extLst>
          </p:cNvPr>
          <p:cNvPicPr>
            <a:picLocks noChangeAspect="1"/>
          </p:cNvPicPr>
          <p:nvPr/>
        </p:nvPicPr>
        <p:blipFill>
          <a:blip r:embed="rId4"/>
          <a:stretch>
            <a:fillRect/>
          </a:stretch>
        </p:blipFill>
        <p:spPr>
          <a:xfrm>
            <a:off x="8639219" y="4040717"/>
            <a:ext cx="3258412" cy="17196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8" name="Picture 77" descr="A screen shot of a computer program&#10;&#10;AI-generated content may be incorrect.">
            <a:extLst>
              <a:ext uri="{FF2B5EF4-FFF2-40B4-BE49-F238E27FC236}">
                <a16:creationId xmlns:a16="http://schemas.microsoft.com/office/drawing/2014/main" id="{C398BA14-7A68-4BFB-D7A0-AFFE18E778EF}"/>
              </a:ext>
            </a:extLst>
          </p:cNvPr>
          <p:cNvPicPr>
            <a:picLocks noChangeAspect="1"/>
          </p:cNvPicPr>
          <p:nvPr/>
        </p:nvPicPr>
        <p:blipFill>
          <a:blip r:embed="rId5"/>
          <a:stretch>
            <a:fillRect/>
          </a:stretch>
        </p:blipFill>
        <p:spPr>
          <a:xfrm>
            <a:off x="5826861" y="4040717"/>
            <a:ext cx="2623553" cy="1800102"/>
          </a:xfrm>
          <a:prstGeom prst="rect">
            <a:avLst/>
          </a:prstGeom>
        </p:spPr>
      </p:pic>
      <p:pic>
        <p:nvPicPr>
          <p:cNvPr id="82" name="Picture 81" descr="A close up of a sign&#10;&#10;AI-generated content may be incorrect.">
            <a:extLst>
              <a:ext uri="{FF2B5EF4-FFF2-40B4-BE49-F238E27FC236}">
                <a16:creationId xmlns:a16="http://schemas.microsoft.com/office/drawing/2014/main" id="{DABE91DF-DA82-A26A-2F68-9DD0A01C0F0C}"/>
              </a:ext>
            </a:extLst>
          </p:cNvPr>
          <p:cNvPicPr>
            <a:picLocks noChangeAspect="1"/>
          </p:cNvPicPr>
          <p:nvPr/>
        </p:nvPicPr>
        <p:blipFill>
          <a:blip r:embed="rId6"/>
          <a:stretch>
            <a:fillRect/>
          </a:stretch>
        </p:blipFill>
        <p:spPr>
          <a:xfrm>
            <a:off x="4994320" y="2886415"/>
            <a:ext cx="3644900" cy="48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0" name="Picture 89" descr="A blue and white sign with white text&#10;&#10;AI-generated content may be incorrect.">
            <a:extLst>
              <a:ext uri="{FF2B5EF4-FFF2-40B4-BE49-F238E27FC236}">
                <a16:creationId xmlns:a16="http://schemas.microsoft.com/office/drawing/2014/main" id="{6952AC34-3C59-EDB1-8C71-6D24D392A672}"/>
              </a:ext>
            </a:extLst>
          </p:cNvPr>
          <p:cNvPicPr>
            <a:picLocks noChangeAspect="1"/>
          </p:cNvPicPr>
          <p:nvPr/>
        </p:nvPicPr>
        <p:blipFill>
          <a:blip r:embed="rId7"/>
          <a:stretch>
            <a:fillRect/>
          </a:stretch>
        </p:blipFill>
        <p:spPr>
          <a:xfrm>
            <a:off x="8965608" y="2886415"/>
            <a:ext cx="2932023" cy="48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6" name="TextBox 95">
            <a:extLst>
              <a:ext uri="{FF2B5EF4-FFF2-40B4-BE49-F238E27FC236}">
                <a16:creationId xmlns:a16="http://schemas.microsoft.com/office/drawing/2014/main" id="{356E8539-225E-4BDD-85AA-DD4A7709B90B}"/>
              </a:ext>
            </a:extLst>
          </p:cNvPr>
          <p:cNvSpPr txBox="1"/>
          <p:nvPr/>
        </p:nvSpPr>
        <p:spPr>
          <a:xfrm>
            <a:off x="802149" y="1069548"/>
            <a:ext cx="4848488" cy="1785104"/>
          </a:xfrm>
          <a:prstGeom prst="rect">
            <a:avLst/>
          </a:prstGeom>
          <a:noFill/>
        </p:spPr>
        <p:txBody>
          <a:bodyPr wrap="square">
            <a:spAutoFit/>
          </a:bodyPr>
          <a:lstStyle/>
          <a:p>
            <a:pPr lvl="0"/>
            <a:r>
              <a:rPr lang="en-US" sz="2200" b="1" i="0" dirty="0"/>
              <a:t>Social: The system must prioritize accessibility by incorporating high-contrast modes , simplified language, and WCAG 2.1-compliant error alerts to support users.</a:t>
            </a:r>
            <a:endParaRPr lang="en-US" sz="2200" b="1" dirty="0"/>
          </a:p>
        </p:txBody>
      </p:sp>
      <p:sp>
        <p:nvSpPr>
          <p:cNvPr id="98" name="TextBox 97">
            <a:extLst>
              <a:ext uri="{FF2B5EF4-FFF2-40B4-BE49-F238E27FC236}">
                <a16:creationId xmlns:a16="http://schemas.microsoft.com/office/drawing/2014/main" id="{33AD4CC4-ADCF-E866-8ED0-88FF4F0991E2}"/>
              </a:ext>
            </a:extLst>
          </p:cNvPr>
          <p:cNvSpPr txBox="1"/>
          <p:nvPr/>
        </p:nvSpPr>
        <p:spPr>
          <a:xfrm>
            <a:off x="789568" y="3492779"/>
            <a:ext cx="4848488" cy="3139321"/>
          </a:xfrm>
          <a:prstGeom prst="rect">
            <a:avLst/>
          </a:prstGeom>
          <a:noFill/>
        </p:spPr>
        <p:txBody>
          <a:bodyPr wrap="square">
            <a:spAutoFit/>
          </a:bodyPr>
          <a:lstStyle/>
          <a:p>
            <a:pPr lvl="0"/>
            <a:r>
              <a:rPr lang="en-US" sz="2200" b="1" i="0" dirty="0"/>
              <a:t>Professional: Users </a:t>
            </a:r>
            <a:r>
              <a:rPr lang="en-US" sz="2200" b="1" i="0" u="none" dirty="0"/>
              <a:t>Users enjoy frictionless flight searches without login, with account requirements only at checkout. Meanwhile, LESP-compliant safeguards (back-button blocking, token checks) protect payment flows from duplicates or exploits—ensuring speed, security, and scalability.</a:t>
            </a:r>
            <a:endParaRPr lang="en-US" sz="2200" b="1" dirty="0"/>
          </a:p>
        </p:txBody>
      </p:sp>
    </p:spTree>
    <p:extLst>
      <p:ext uri="{BB962C8B-B14F-4D97-AF65-F5344CB8AC3E}">
        <p14:creationId xmlns:p14="http://schemas.microsoft.com/office/powerpoint/2010/main" val="277075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3A5156-A07D-F2A8-ACC9-0DAE61BA3257}"/>
              </a:ext>
            </a:extLst>
          </p:cNvPr>
          <p:cNvSpPr txBox="1"/>
          <p:nvPr/>
        </p:nvSpPr>
        <p:spPr>
          <a:xfrm>
            <a:off x="0" y="191185"/>
            <a:ext cx="12088230" cy="814485"/>
          </a:xfrm>
          <a:prstGeom prst="rect">
            <a:avLst/>
          </a:prstGeom>
        </p:spPr>
        <p:txBody>
          <a:bodyPr vert="horz" lIns="91440" tIns="45720" rIns="91440" bIns="45720" rtlCol="0" anchor="t">
            <a:noAutofit/>
          </a:bodyPr>
          <a:lstStyle/>
          <a:p>
            <a:pPr algn="ctr" defTabSz="914400">
              <a:lnSpc>
                <a:spcPct val="89000"/>
              </a:lnSpc>
              <a:spcBef>
                <a:spcPct val="0"/>
              </a:spcBef>
              <a:spcAft>
                <a:spcPts val="600"/>
              </a:spcAft>
            </a:pPr>
            <a:r>
              <a:rPr lang="en-US" sz="4800" b="1" cap="all" dirty="0">
                <a:solidFill>
                  <a:schemeClr val="tx2"/>
                </a:solidFill>
                <a:ea typeface="+mj-ea"/>
                <a:cs typeface="+mj-cs"/>
              </a:rPr>
              <a:t>Security</a:t>
            </a:r>
          </a:p>
        </p:txBody>
      </p:sp>
      <p:pic>
        <p:nvPicPr>
          <p:cNvPr id="20" name="Picture 19">
            <a:extLst>
              <a:ext uri="{FF2B5EF4-FFF2-40B4-BE49-F238E27FC236}">
                <a16:creationId xmlns:a16="http://schemas.microsoft.com/office/drawing/2014/main" id="{9F961B34-25D0-632E-18F2-26BC0506E543}"/>
              </a:ext>
            </a:extLst>
          </p:cNvPr>
          <p:cNvPicPr>
            <a:picLocks noChangeAspect="1"/>
          </p:cNvPicPr>
          <p:nvPr/>
        </p:nvPicPr>
        <p:blipFill>
          <a:blip r:embed="rId3"/>
          <a:stretch>
            <a:fillRect/>
          </a:stretch>
        </p:blipFill>
        <p:spPr>
          <a:xfrm>
            <a:off x="7525369" y="1601167"/>
            <a:ext cx="4316677" cy="638404"/>
          </a:xfrm>
          <a:prstGeom prst="rect">
            <a:avLst/>
          </a:prstGeom>
          <a:ln>
            <a:noFill/>
          </a:ln>
          <a:effectLst>
            <a:outerShdw blurRad="190500" algn="tl" rotWithShape="0">
              <a:srgbClr val="000000">
                <a:alpha val="70000"/>
              </a:srgbClr>
            </a:outerShdw>
          </a:effectLst>
        </p:spPr>
      </p:pic>
      <p:pic>
        <p:nvPicPr>
          <p:cNvPr id="21" name="Picture 20" descr="A screen shot of a computer program&#10;&#10;AI-generated content may be incorrect.">
            <a:extLst>
              <a:ext uri="{FF2B5EF4-FFF2-40B4-BE49-F238E27FC236}">
                <a16:creationId xmlns:a16="http://schemas.microsoft.com/office/drawing/2014/main" id="{28ED230E-A423-7684-BF22-01FF758ED076}"/>
              </a:ext>
            </a:extLst>
          </p:cNvPr>
          <p:cNvPicPr>
            <a:picLocks noChangeAspect="1"/>
          </p:cNvPicPr>
          <p:nvPr/>
        </p:nvPicPr>
        <p:blipFill>
          <a:blip r:embed="rId4"/>
          <a:stretch>
            <a:fillRect/>
          </a:stretch>
        </p:blipFill>
        <p:spPr>
          <a:xfrm>
            <a:off x="1403277" y="2615554"/>
            <a:ext cx="5630421" cy="2181406"/>
          </a:xfrm>
          <a:prstGeom prst="rect">
            <a:avLst/>
          </a:prstGeom>
        </p:spPr>
      </p:pic>
      <p:pic>
        <p:nvPicPr>
          <p:cNvPr id="22" name="Picture 21">
            <a:extLst>
              <a:ext uri="{FF2B5EF4-FFF2-40B4-BE49-F238E27FC236}">
                <a16:creationId xmlns:a16="http://schemas.microsoft.com/office/drawing/2014/main" id="{2F980445-F102-2D19-D7BD-6FDD9AC3ED51}"/>
              </a:ext>
            </a:extLst>
          </p:cNvPr>
          <p:cNvPicPr>
            <a:picLocks noChangeAspect="1"/>
          </p:cNvPicPr>
          <p:nvPr/>
        </p:nvPicPr>
        <p:blipFill>
          <a:blip r:embed="rId5"/>
          <a:stretch>
            <a:fillRect/>
          </a:stretch>
        </p:blipFill>
        <p:spPr>
          <a:xfrm>
            <a:off x="7673193" y="5533649"/>
            <a:ext cx="4290872" cy="397506"/>
          </a:xfrm>
          <a:prstGeom prst="rect">
            <a:avLst/>
          </a:prstGeom>
        </p:spPr>
      </p:pic>
      <p:sp>
        <p:nvSpPr>
          <p:cNvPr id="23" name="TextBox 22">
            <a:extLst>
              <a:ext uri="{FF2B5EF4-FFF2-40B4-BE49-F238E27FC236}">
                <a16:creationId xmlns:a16="http://schemas.microsoft.com/office/drawing/2014/main" id="{32B59143-AFB6-D1D9-86E4-8BB49BB26B6D}"/>
              </a:ext>
            </a:extLst>
          </p:cNvPr>
          <p:cNvSpPr txBox="1"/>
          <p:nvPr/>
        </p:nvSpPr>
        <p:spPr>
          <a:xfrm>
            <a:off x="902139" y="945695"/>
            <a:ext cx="5826759" cy="1754326"/>
          </a:xfrm>
          <a:prstGeom prst="rect">
            <a:avLst/>
          </a:prstGeom>
          <a:noFill/>
        </p:spPr>
        <p:txBody>
          <a:bodyPr wrap="square">
            <a:spAutoFit/>
          </a:bodyPr>
          <a:lstStyle/>
          <a:p>
            <a:pPr algn="just"/>
            <a:r>
              <a:rPr lang="en-US" b="1" i="0" u="none" strike="noStrike" dirty="0">
                <a:effectLst/>
              </a:rPr>
              <a:t>Salted Hashing by Default – Bcrypt automatically generates and applies a unique salt for each password, preventing rainbow table attacks where hackers use precomputed hashes to crack passwords which </a:t>
            </a:r>
            <a:r>
              <a:rPr lang="en-US" b="1" i="0" u="none" strike="noStrike" dirty="0" err="1">
                <a:effectLst/>
              </a:rPr>
              <a:t>bycrypt</a:t>
            </a:r>
            <a:r>
              <a:rPr lang="en-US" b="1" i="0" u="none" strike="noStrike" dirty="0">
                <a:effectLst/>
              </a:rPr>
              <a:t> cannot unhashed</a:t>
            </a:r>
          </a:p>
          <a:p>
            <a:pPr algn="just"/>
            <a:endParaRPr lang="en-US" b="1" i="0" u="none" strike="noStrike" dirty="0">
              <a:solidFill>
                <a:schemeClr val="bg1"/>
              </a:solidFill>
              <a:effectLst/>
            </a:endParaRPr>
          </a:p>
        </p:txBody>
      </p:sp>
      <p:sp>
        <p:nvSpPr>
          <p:cNvPr id="25" name="TextBox 24">
            <a:extLst>
              <a:ext uri="{FF2B5EF4-FFF2-40B4-BE49-F238E27FC236}">
                <a16:creationId xmlns:a16="http://schemas.microsoft.com/office/drawing/2014/main" id="{D1EDA2F6-1B19-D65F-E7FD-5B9D3F6435FA}"/>
              </a:ext>
            </a:extLst>
          </p:cNvPr>
          <p:cNvSpPr txBox="1"/>
          <p:nvPr/>
        </p:nvSpPr>
        <p:spPr>
          <a:xfrm>
            <a:off x="7673193" y="2575481"/>
            <a:ext cx="4290872" cy="2308324"/>
          </a:xfrm>
          <a:prstGeom prst="rect">
            <a:avLst/>
          </a:prstGeom>
          <a:noFill/>
        </p:spPr>
        <p:txBody>
          <a:bodyPr wrap="square">
            <a:spAutoFit/>
          </a:bodyPr>
          <a:lstStyle/>
          <a:p>
            <a:pPr algn="just"/>
            <a:r>
              <a:rPr lang="en-US" sz="1600" b="1" i="0" u="none" strike="noStrike" dirty="0">
                <a:effectLst/>
              </a:rPr>
              <a:t>Prevents SQL Injection : Instead of directly embedding user input into the query (which would be dangerous), </a:t>
            </a:r>
            <a:r>
              <a:rPr lang="en-US" sz="1600" b="1" dirty="0"/>
              <a:t>%s</a:t>
            </a:r>
            <a:r>
              <a:rPr lang="en-US" sz="1600" b="1" i="0" u="none" strike="noStrike" dirty="0">
                <a:effectLst/>
              </a:rPr>
              <a:t> acts as a placeholder that will be safely replaced with properly escaped values when the query executes. This is essential for protecting against SQL injection attacks, where malicious users could manipulate queries to access unauthorized data.</a:t>
            </a:r>
            <a:endParaRPr lang="en-EG" sz="1600" b="1" dirty="0"/>
          </a:p>
        </p:txBody>
      </p:sp>
      <p:sp>
        <p:nvSpPr>
          <p:cNvPr id="27" name="TextBox 26">
            <a:extLst>
              <a:ext uri="{FF2B5EF4-FFF2-40B4-BE49-F238E27FC236}">
                <a16:creationId xmlns:a16="http://schemas.microsoft.com/office/drawing/2014/main" id="{778D6CDD-10C0-796F-96E3-D1C58C901ECF}"/>
              </a:ext>
            </a:extLst>
          </p:cNvPr>
          <p:cNvSpPr txBox="1"/>
          <p:nvPr/>
        </p:nvSpPr>
        <p:spPr>
          <a:xfrm>
            <a:off x="526942" y="5065202"/>
            <a:ext cx="6098582" cy="1792798"/>
          </a:xfrm>
          <a:prstGeom prst="rect">
            <a:avLst/>
          </a:prstGeom>
          <a:noFill/>
        </p:spPr>
        <p:txBody>
          <a:bodyPr wrap="square">
            <a:spAutoFit/>
          </a:bodyPr>
          <a:lstStyle/>
          <a:p>
            <a:pPr algn="just"/>
            <a:r>
              <a:rPr lang="en-US" b="1" i="0" u="none" strike="noStrike" dirty="0">
                <a:effectLst/>
              </a:rPr>
              <a:t>1- Session Validation – Verify that the user has a valid, authenticated session with admin privileges before granting access.</a:t>
            </a:r>
          </a:p>
          <a:p>
            <a:pPr algn="just">
              <a:buFont typeface="+mj-lt"/>
              <a:buAutoNum type="arabicPeriod"/>
            </a:pPr>
            <a:endParaRPr lang="en-US" b="1" i="0" u="none" strike="noStrike" dirty="0">
              <a:effectLst/>
            </a:endParaRPr>
          </a:p>
          <a:p>
            <a:pPr algn="just">
              <a:spcBef>
                <a:spcPts val="300"/>
              </a:spcBef>
            </a:pPr>
            <a:r>
              <a:rPr lang="en-US" b="1" i="0" u="none" strike="noStrike" dirty="0">
                <a:effectLst/>
              </a:rPr>
              <a:t>2- Referer Header Check – Ensure the request originates from an approved page rather than direct URL entry.</a:t>
            </a:r>
          </a:p>
        </p:txBody>
      </p:sp>
      <p:cxnSp>
        <p:nvCxnSpPr>
          <p:cNvPr id="32" name="Straight Connector 31">
            <a:extLst>
              <a:ext uri="{FF2B5EF4-FFF2-40B4-BE49-F238E27FC236}">
                <a16:creationId xmlns:a16="http://schemas.microsoft.com/office/drawing/2014/main" id="{04AA535B-3F25-E98F-CD3D-67DA0EEA41E2}"/>
              </a:ext>
            </a:extLst>
          </p:cNvPr>
          <p:cNvCxnSpPr>
            <a:cxnSpLocks/>
          </p:cNvCxnSpPr>
          <p:nvPr/>
        </p:nvCxnSpPr>
        <p:spPr>
          <a:xfrm>
            <a:off x="526942" y="5035142"/>
            <a:ext cx="11665058" cy="0"/>
          </a:xfrm>
          <a:prstGeom prst="line">
            <a:avLst/>
          </a:prstGeom>
          <a:ln w="76200">
            <a:solidFill>
              <a:srgbClr val="8C8D8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E2AD138-B676-A0A8-4FD3-75F21B568754}"/>
              </a:ext>
            </a:extLst>
          </p:cNvPr>
          <p:cNvCxnSpPr>
            <a:cxnSpLocks/>
          </p:cNvCxnSpPr>
          <p:nvPr/>
        </p:nvCxnSpPr>
        <p:spPr>
          <a:xfrm>
            <a:off x="526942" y="2454423"/>
            <a:ext cx="11665058" cy="0"/>
          </a:xfrm>
          <a:prstGeom prst="line">
            <a:avLst/>
          </a:prstGeom>
          <a:ln w="76200">
            <a:solidFill>
              <a:srgbClr val="8C8D8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1748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B9903-CE7E-F1FD-D34E-BD6362FFD87A}"/>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3880452C-5BD8-0E0B-198D-8C82AE895AA4}"/>
              </a:ext>
            </a:extLst>
          </p:cNvPr>
          <p:cNvSpPr txBox="1"/>
          <p:nvPr/>
        </p:nvSpPr>
        <p:spPr>
          <a:xfrm>
            <a:off x="9321800" y="2844800"/>
            <a:ext cx="184731" cy="369332"/>
          </a:xfrm>
          <a:prstGeom prst="rect">
            <a:avLst/>
          </a:prstGeom>
          <a:noFill/>
        </p:spPr>
        <p:txBody>
          <a:bodyPr wrap="none" rtlCol="0">
            <a:spAutoFit/>
          </a:bodyPr>
          <a:lstStyle/>
          <a:p>
            <a:endParaRPr lang="en-EG" dirty="0"/>
          </a:p>
        </p:txBody>
      </p:sp>
      <p:sp>
        <p:nvSpPr>
          <p:cNvPr id="31" name="Rectangle 30">
            <a:extLst>
              <a:ext uri="{FF2B5EF4-FFF2-40B4-BE49-F238E27FC236}">
                <a16:creationId xmlns:a16="http://schemas.microsoft.com/office/drawing/2014/main" id="{43CC1B97-2757-59D5-C345-C04A743B3C2A}"/>
              </a:ext>
            </a:extLst>
          </p:cNvPr>
          <p:cNvSpPr/>
          <p:nvPr/>
        </p:nvSpPr>
        <p:spPr>
          <a:xfrm>
            <a:off x="0" y="5052030"/>
            <a:ext cx="12192000" cy="1807925"/>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G"/>
          </a:p>
        </p:txBody>
      </p:sp>
      <p:sp>
        <p:nvSpPr>
          <p:cNvPr id="32" name="Rectangle 31">
            <a:extLst>
              <a:ext uri="{FF2B5EF4-FFF2-40B4-BE49-F238E27FC236}">
                <a16:creationId xmlns:a16="http://schemas.microsoft.com/office/drawing/2014/main" id="{FBE40E27-DB8D-3216-0B1D-66741E4079CB}"/>
              </a:ext>
            </a:extLst>
          </p:cNvPr>
          <p:cNvSpPr/>
          <p:nvPr/>
        </p:nvSpPr>
        <p:spPr>
          <a:xfrm>
            <a:off x="0" y="-41641"/>
            <a:ext cx="12192000" cy="5277394"/>
          </a:xfrm>
          <a:prstGeom prst="rect">
            <a:avLst/>
          </a:prstGeom>
          <a:solidFill>
            <a:srgbClr val="3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2" name="TextBox 1">
            <a:extLst>
              <a:ext uri="{FF2B5EF4-FFF2-40B4-BE49-F238E27FC236}">
                <a16:creationId xmlns:a16="http://schemas.microsoft.com/office/drawing/2014/main" id="{2861A259-A3DA-BFB5-4123-63D492C56687}"/>
              </a:ext>
            </a:extLst>
          </p:cNvPr>
          <p:cNvSpPr txBox="1"/>
          <p:nvPr/>
        </p:nvSpPr>
        <p:spPr>
          <a:xfrm>
            <a:off x="0" y="175905"/>
            <a:ext cx="12192000" cy="830997"/>
          </a:xfrm>
          <a:prstGeom prst="rect">
            <a:avLst/>
          </a:prstGeom>
          <a:noFill/>
        </p:spPr>
        <p:txBody>
          <a:bodyPr wrap="square" rtlCol="0">
            <a:spAutoFit/>
          </a:bodyPr>
          <a:lstStyle/>
          <a:p>
            <a:pPr algn="ctr"/>
            <a:r>
              <a:rPr lang="en-EG" sz="4800" b="1" dirty="0">
                <a:solidFill>
                  <a:schemeClr val="bg1"/>
                </a:solidFill>
              </a:rPr>
              <a:t>Responsive web design</a:t>
            </a:r>
          </a:p>
        </p:txBody>
      </p:sp>
      <p:pic>
        <p:nvPicPr>
          <p:cNvPr id="34" name="Picture 33" descr="A close up of a word&#10;&#10;AI-generated content may be incorrect.">
            <a:extLst>
              <a:ext uri="{FF2B5EF4-FFF2-40B4-BE49-F238E27FC236}">
                <a16:creationId xmlns:a16="http://schemas.microsoft.com/office/drawing/2014/main" id="{8D7431AE-C80D-79BB-77FF-BAF3E470F338}"/>
              </a:ext>
            </a:extLst>
          </p:cNvPr>
          <p:cNvPicPr>
            <a:picLocks noChangeAspect="1"/>
          </p:cNvPicPr>
          <p:nvPr/>
        </p:nvPicPr>
        <p:blipFill>
          <a:blip r:embed="rId3"/>
          <a:stretch>
            <a:fillRect/>
          </a:stretch>
        </p:blipFill>
        <p:spPr>
          <a:xfrm>
            <a:off x="6522605" y="5541637"/>
            <a:ext cx="2506500" cy="615464"/>
          </a:xfrm>
          <a:prstGeom prst="rect">
            <a:avLst/>
          </a:prstGeom>
        </p:spPr>
      </p:pic>
      <p:pic>
        <p:nvPicPr>
          <p:cNvPr id="38" name="Picture 37" descr="A blue sign with white text&#10;&#10;AI-generated content may be incorrect.">
            <a:extLst>
              <a:ext uri="{FF2B5EF4-FFF2-40B4-BE49-F238E27FC236}">
                <a16:creationId xmlns:a16="http://schemas.microsoft.com/office/drawing/2014/main" id="{E7FF24D6-8630-A5CF-8591-C950245CA70F}"/>
              </a:ext>
            </a:extLst>
          </p:cNvPr>
          <p:cNvPicPr>
            <a:picLocks noChangeAspect="1"/>
          </p:cNvPicPr>
          <p:nvPr/>
        </p:nvPicPr>
        <p:blipFill>
          <a:blip r:embed="rId4"/>
          <a:srcRect l="3930" t="13588" r="2321" b="12394"/>
          <a:stretch/>
        </p:blipFill>
        <p:spPr>
          <a:xfrm>
            <a:off x="6522605" y="6244293"/>
            <a:ext cx="2506500" cy="461751"/>
          </a:xfrm>
          <a:prstGeom prst="rect">
            <a:avLst/>
          </a:prstGeom>
        </p:spPr>
      </p:pic>
      <p:pic>
        <p:nvPicPr>
          <p:cNvPr id="41" name="Picture 40" descr="A red and white sign with white text&#10;&#10;AI-generated content may be incorrect.">
            <a:extLst>
              <a:ext uri="{FF2B5EF4-FFF2-40B4-BE49-F238E27FC236}">
                <a16:creationId xmlns:a16="http://schemas.microsoft.com/office/drawing/2014/main" id="{F377F643-8B8E-BBBA-AFAF-0240A6619742}"/>
              </a:ext>
            </a:extLst>
          </p:cNvPr>
          <p:cNvPicPr>
            <a:picLocks noChangeAspect="1"/>
          </p:cNvPicPr>
          <p:nvPr/>
        </p:nvPicPr>
        <p:blipFill>
          <a:blip r:embed="rId5"/>
          <a:stretch>
            <a:fillRect/>
          </a:stretch>
        </p:blipFill>
        <p:spPr>
          <a:xfrm>
            <a:off x="9526969" y="6255935"/>
            <a:ext cx="2506500" cy="476814"/>
          </a:xfrm>
          <a:prstGeom prst="rect">
            <a:avLst/>
          </a:prstGeom>
        </p:spPr>
      </p:pic>
      <p:pic>
        <p:nvPicPr>
          <p:cNvPr id="45" name="Picture 44" descr="A screenshot of a computer&#10;&#10;AI-generated content may be incorrect.">
            <a:extLst>
              <a:ext uri="{FF2B5EF4-FFF2-40B4-BE49-F238E27FC236}">
                <a16:creationId xmlns:a16="http://schemas.microsoft.com/office/drawing/2014/main" id="{49F0FEC4-4680-848C-64D3-C9C65092B595}"/>
              </a:ext>
            </a:extLst>
          </p:cNvPr>
          <p:cNvPicPr>
            <a:picLocks noChangeAspect="1"/>
          </p:cNvPicPr>
          <p:nvPr/>
        </p:nvPicPr>
        <p:blipFill>
          <a:blip r:embed="rId6"/>
          <a:stretch>
            <a:fillRect/>
          </a:stretch>
        </p:blipFill>
        <p:spPr>
          <a:xfrm>
            <a:off x="320361" y="5526857"/>
            <a:ext cx="6068498" cy="1184571"/>
          </a:xfrm>
          <a:prstGeom prst="rect">
            <a:avLst/>
          </a:prstGeom>
        </p:spPr>
      </p:pic>
      <p:pic>
        <p:nvPicPr>
          <p:cNvPr id="49" name="Picture 48" descr="A blue background with white lines&#10;&#10;AI-generated content may be incorrect.">
            <a:extLst>
              <a:ext uri="{FF2B5EF4-FFF2-40B4-BE49-F238E27FC236}">
                <a16:creationId xmlns:a16="http://schemas.microsoft.com/office/drawing/2014/main" id="{32F1E0A2-D1F6-5A0D-D0FE-C86CA99E481E}"/>
              </a:ext>
            </a:extLst>
          </p:cNvPr>
          <p:cNvPicPr>
            <a:picLocks noChangeAspect="1"/>
          </p:cNvPicPr>
          <p:nvPr/>
        </p:nvPicPr>
        <p:blipFill>
          <a:blip r:embed="rId7"/>
          <a:stretch>
            <a:fillRect/>
          </a:stretch>
        </p:blipFill>
        <p:spPr>
          <a:xfrm>
            <a:off x="10515787" y="5528962"/>
            <a:ext cx="528863" cy="590180"/>
          </a:xfrm>
          <a:prstGeom prst="rect">
            <a:avLst/>
          </a:prstGeom>
        </p:spPr>
      </p:pic>
      <p:sp>
        <p:nvSpPr>
          <p:cNvPr id="52" name="TextBox 51">
            <a:extLst>
              <a:ext uri="{FF2B5EF4-FFF2-40B4-BE49-F238E27FC236}">
                <a16:creationId xmlns:a16="http://schemas.microsoft.com/office/drawing/2014/main" id="{F38B975B-9B58-7B6C-1739-74558B93CAC4}"/>
              </a:ext>
            </a:extLst>
          </p:cNvPr>
          <p:cNvSpPr txBox="1"/>
          <p:nvPr/>
        </p:nvSpPr>
        <p:spPr>
          <a:xfrm>
            <a:off x="109183" y="1194922"/>
            <a:ext cx="11314581" cy="4085734"/>
          </a:xfrm>
          <a:prstGeom prst="rect">
            <a:avLst/>
          </a:prstGeom>
          <a:noFill/>
        </p:spPr>
        <p:txBody>
          <a:bodyPr wrap="square" rtlCol="0">
            <a:spAutoFit/>
          </a:bodyPr>
          <a:lstStyle/>
          <a:p>
            <a:pPr algn="l">
              <a:buFont typeface="+mj-lt"/>
              <a:buAutoNum type="arabicPeriod"/>
            </a:pPr>
            <a:r>
              <a:rPr lang="en-US" b="1" i="0" u="none" strike="noStrike" dirty="0">
                <a:solidFill>
                  <a:schemeClr val="bg1"/>
                </a:solidFill>
                <a:effectLst/>
              </a:rPr>
              <a:t>Custom Media Queries for Adaptive Layouts:</a:t>
            </a:r>
            <a:br>
              <a:rPr lang="en-US" b="0" i="0" u="none" strike="noStrike" dirty="0">
                <a:solidFill>
                  <a:schemeClr val="bg1"/>
                </a:solidFill>
                <a:effectLst/>
              </a:rPr>
            </a:br>
            <a:r>
              <a:rPr lang="en-US" b="1" i="0" u="none" strike="noStrike" dirty="0">
                <a:solidFill>
                  <a:schemeClr val="bg1"/>
                </a:solidFill>
                <a:effectLst/>
              </a:rPr>
              <a:t>The website design was with manual media queries for finer control and Bootstrap’s default exist. On desktop, forms and buttons remain horizontal, while on mobile, they shift to a stacked layout—adjusting spacing, text size, and element compression for optimal display.</a:t>
            </a:r>
            <a:endParaRPr lang="en-US" b="0" i="0" u="none" strike="noStrike" dirty="0">
              <a:solidFill>
                <a:schemeClr val="bg1"/>
              </a:solidFill>
              <a:effectLst/>
            </a:endParaRPr>
          </a:p>
          <a:p>
            <a:pPr algn="l">
              <a:buFont typeface="+mj-lt"/>
              <a:buAutoNum type="arabicPeriod"/>
            </a:pPr>
            <a:endParaRPr lang="en-US" b="0" i="0" u="none" strike="noStrike" dirty="0">
              <a:solidFill>
                <a:schemeClr val="bg1"/>
              </a:solidFill>
              <a:effectLst/>
            </a:endParaRPr>
          </a:p>
          <a:p>
            <a:pPr algn="l">
              <a:spcBef>
                <a:spcPts val="300"/>
              </a:spcBef>
              <a:buFont typeface="+mj-lt"/>
              <a:buAutoNum type="arabicPeriod"/>
            </a:pPr>
            <a:r>
              <a:rPr lang="en-US" b="1" i="0" u="none" strike="noStrike" dirty="0">
                <a:solidFill>
                  <a:schemeClr val="bg1"/>
                </a:solidFill>
                <a:effectLst/>
              </a:rPr>
              <a:t>Hamburger Menu for Mobile Navigation:</a:t>
            </a:r>
            <a:br>
              <a:rPr lang="en-US" b="0" i="0" u="none" strike="noStrike" dirty="0">
                <a:solidFill>
                  <a:schemeClr val="bg1"/>
                </a:solidFill>
                <a:effectLst/>
              </a:rPr>
            </a:br>
            <a:r>
              <a:rPr lang="en-US" b="0" i="0" u="none" strike="noStrike" dirty="0">
                <a:solidFill>
                  <a:schemeClr val="bg1"/>
                </a:solidFill>
                <a:effectLst/>
              </a:rPr>
              <a:t>To enhance mobile usability, the navigation collapses into a toggleable hamburger menu, reducing clutter while preserving full functionality. This ensures a seamless experience across all device sizes.</a:t>
            </a:r>
          </a:p>
          <a:p>
            <a:pPr algn="l">
              <a:spcBef>
                <a:spcPts val="300"/>
              </a:spcBef>
              <a:buFont typeface="+mj-lt"/>
              <a:buAutoNum type="arabicPeriod"/>
            </a:pPr>
            <a:endParaRPr lang="en-US" b="0" i="0" u="none" strike="noStrike" dirty="0">
              <a:solidFill>
                <a:schemeClr val="bg1"/>
              </a:solidFill>
              <a:effectLst/>
            </a:endParaRPr>
          </a:p>
          <a:p>
            <a:pPr algn="l">
              <a:spcBef>
                <a:spcPts val="300"/>
              </a:spcBef>
              <a:buFont typeface="+mj-lt"/>
              <a:buAutoNum type="arabicPeriod"/>
            </a:pPr>
            <a:r>
              <a:rPr lang="en-US" b="1" i="0" u="none" strike="noStrike" dirty="0">
                <a:solidFill>
                  <a:schemeClr val="bg1"/>
                </a:solidFill>
                <a:effectLst/>
              </a:rPr>
              <a:t>Responsive Component Adjustments:</a:t>
            </a:r>
            <a:br>
              <a:rPr lang="en-US" b="0" i="0" u="none" strike="noStrike" dirty="0">
                <a:solidFill>
                  <a:schemeClr val="bg1"/>
                </a:solidFill>
                <a:effectLst/>
              </a:rPr>
            </a:br>
            <a:r>
              <a:rPr lang="en-US" b="0" i="0" u="none" strike="noStrike" dirty="0">
                <a:solidFill>
                  <a:schemeClr val="bg1"/>
                </a:solidFill>
                <a:effectLst/>
              </a:rPr>
              <a:t>UI elements adapt dynamically: buttons resize for touch targets, forms switch between inline (desktop) and stacked (mobile), and text scales to prevent overflow. These targeted changes guarantee consistency and usability at every breakpoint.</a:t>
            </a:r>
          </a:p>
          <a:p>
            <a:pPr algn="l">
              <a:buNone/>
            </a:pPr>
            <a:endParaRPr lang="en-US" b="0" i="0" u="none" strike="noStrike" dirty="0">
              <a:solidFill>
                <a:schemeClr val="bg1"/>
              </a:solidFill>
              <a:effectLst/>
            </a:endParaRPr>
          </a:p>
        </p:txBody>
      </p:sp>
    </p:spTree>
    <p:extLst>
      <p:ext uri="{BB962C8B-B14F-4D97-AF65-F5344CB8AC3E}">
        <p14:creationId xmlns:p14="http://schemas.microsoft.com/office/powerpoint/2010/main" val="191793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login form&#10;&#10;AI-generated content may be incorrect.">
            <a:extLst>
              <a:ext uri="{FF2B5EF4-FFF2-40B4-BE49-F238E27FC236}">
                <a16:creationId xmlns:a16="http://schemas.microsoft.com/office/drawing/2014/main" id="{D8E82BEF-26A3-967B-79DD-85163C21316D}"/>
              </a:ext>
            </a:extLst>
          </p:cNvPr>
          <p:cNvPicPr>
            <a:picLocks noChangeAspect="1"/>
          </p:cNvPicPr>
          <p:nvPr/>
        </p:nvPicPr>
        <p:blipFill>
          <a:blip r:embed="rId2"/>
          <a:stretch>
            <a:fillRect/>
          </a:stretch>
        </p:blipFill>
        <p:spPr>
          <a:xfrm>
            <a:off x="1185303" y="1511234"/>
            <a:ext cx="2664192" cy="4079376"/>
          </a:xfrm>
          <a:prstGeom prst="rect">
            <a:avLst/>
          </a:prstGeom>
        </p:spPr>
      </p:pic>
      <p:pic>
        <p:nvPicPr>
          <p:cNvPr id="26" name="Picture 25" descr="A screenshot of a login page&#10;&#10;AI-generated content may be incorrect.">
            <a:extLst>
              <a:ext uri="{FF2B5EF4-FFF2-40B4-BE49-F238E27FC236}">
                <a16:creationId xmlns:a16="http://schemas.microsoft.com/office/drawing/2014/main" id="{684D6837-3A78-935B-B435-FD093D28B6C2}"/>
              </a:ext>
            </a:extLst>
          </p:cNvPr>
          <p:cNvPicPr>
            <a:picLocks noChangeAspect="1"/>
          </p:cNvPicPr>
          <p:nvPr/>
        </p:nvPicPr>
        <p:blipFill>
          <a:blip r:embed="rId3"/>
          <a:stretch>
            <a:fillRect/>
          </a:stretch>
        </p:blipFill>
        <p:spPr>
          <a:xfrm>
            <a:off x="4423705" y="2743500"/>
            <a:ext cx="4981576" cy="2847109"/>
          </a:xfrm>
          <a:prstGeom prst="rect">
            <a:avLst/>
          </a:prstGeom>
        </p:spPr>
      </p:pic>
      <p:sp>
        <p:nvSpPr>
          <p:cNvPr id="28" name="TextBox 27">
            <a:extLst>
              <a:ext uri="{FF2B5EF4-FFF2-40B4-BE49-F238E27FC236}">
                <a16:creationId xmlns:a16="http://schemas.microsoft.com/office/drawing/2014/main" id="{837AAB0A-C4D4-0E89-0385-F2973F84D9B5}"/>
              </a:ext>
            </a:extLst>
          </p:cNvPr>
          <p:cNvSpPr txBox="1"/>
          <p:nvPr/>
        </p:nvSpPr>
        <p:spPr>
          <a:xfrm>
            <a:off x="611093" y="5785107"/>
            <a:ext cx="3812612" cy="430887"/>
          </a:xfrm>
          <a:prstGeom prst="rect">
            <a:avLst/>
          </a:prstGeom>
          <a:noFill/>
        </p:spPr>
        <p:txBody>
          <a:bodyPr wrap="square" rtlCol="0">
            <a:spAutoFit/>
          </a:bodyPr>
          <a:lstStyle/>
          <a:p>
            <a:pPr algn="ctr"/>
            <a:r>
              <a:rPr lang="en-EG" sz="2200" b="1" dirty="0"/>
              <a:t>Ipad mini 6th generation</a:t>
            </a:r>
          </a:p>
        </p:txBody>
      </p:sp>
      <p:pic>
        <p:nvPicPr>
          <p:cNvPr id="30" name="Picture 29" descr="A screenshot of a login form&#10;&#10;AI-generated content may be incorrect.">
            <a:extLst>
              <a:ext uri="{FF2B5EF4-FFF2-40B4-BE49-F238E27FC236}">
                <a16:creationId xmlns:a16="http://schemas.microsoft.com/office/drawing/2014/main" id="{2E1A37B8-70A1-C6D2-37AE-08032B744020}"/>
              </a:ext>
            </a:extLst>
          </p:cNvPr>
          <p:cNvPicPr>
            <a:picLocks noChangeAspect="1"/>
          </p:cNvPicPr>
          <p:nvPr/>
        </p:nvPicPr>
        <p:blipFill>
          <a:blip r:embed="rId4"/>
          <a:stretch>
            <a:fillRect/>
          </a:stretch>
        </p:blipFill>
        <p:spPr>
          <a:xfrm>
            <a:off x="9875641" y="2150723"/>
            <a:ext cx="1606490" cy="3439886"/>
          </a:xfrm>
          <a:prstGeom prst="rect">
            <a:avLst/>
          </a:prstGeom>
        </p:spPr>
      </p:pic>
      <p:sp>
        <p:nvSpPr>
          <p:cNvPr id="32" name="TextBox 31">
            <a:extLst>
              <a:ext uri="{FF2B5EF4-FFF2-40B4-BE49-F238E27FC236}">
                <a16:creationId xmlns:a16="http://schemas.microsoft.com/office/drawing/2014/main" id="{AE530667-41AD-7C3B-A6B8-D1577364FC4A}"/>
              </a:ext>
            </a:extLst>
          </p:cNvPr>
          <p:cNvSpPr txBox="1"/>
          <p:nvPr/>
        </p:nvSpPr>
        <p:spPr>
          <a:xfrm>
            <a:off x="9165772" y="5785107"/>
            <a:ext cx="3026228" cy="430887"/>
          </a:xfrm>
          <a:prstGeom prst="rect">
            <a:avLst/>
          </a:prstGeom>
          <a:noFill/>
        </p:spPr>
        <p:txBody>
          <a:bodyPr wrap="square" rtlCol="0">
            <a:spAutoFit/>
          </a:bodyPr>
          <a:lstStyle/>
          <a:p>
            <a:pPr algn="ctr"/>
            <a:r>
              <a:rPr lang="en-EG" sz="2200" b="1" dirty="0"/>
              <a:t>Iphone 11</a:t>
            </a:r>
          </a:p>
        </p:txBody>
      </p:sp>
      <p:sp>
        <p:nvSpPr>
          <p:cNvPr id="34" name="TextBox 33">
            <a:extLst>
              <a:ext uri="{FF2B5EF4-FFF2-40B4-BE49-F238E27FC236}">
                <a16:creationId xmlns:a16="http://schemas.microsoft.com/office/drawing/2014/main" id="{6A54D904-A991-3AB9-B695-E26D76B7C10C}"/>
              </a:ext>
            </a:extLst>
          </p:cNvPr>
          <p:cNvSpPr txBox="1"/>
          <p:nvPr/>
        </p:nvSpPr>
        <p:spPr>
          <a:xfrm>
            <a:off x="4573411" y="5785107"/>
            <a:ext cx="4682164" cy="430887"/>
          </a:xfrm>
          <a:prstGeom prst="rect">
            <a:avLst/>
          </a:prstGeom>
          <a:noFill/>
        </p:spPr>
        <p:txBody>
          <a:bodyPr wrap="square" rtlCol="0">
            <a:spAutoFit/>
          </a:bodyPr>
          <a:lstStyle/>
          <a:p>
            <a:pPr algn="ctr"/>
            <a:r>
              <a:rPr lang="en-EG" sz="2200" b="1" dirty="0"/>
              <a:t>Macbook Air 13.3 inches</a:t>
            </a:r>
          </a:p>
        </p:txBody>
      </p:sp>
      <p:sp>
        <p:nvSpPr>
          <p:cNvPr id="36" name="TextBox 35">
            <a:extLst>
              <a:ext uri="{FF2B5EF4-FFF2-40B4-BE49-F238E27FC236}">
                <a16:creationId xmlns:a16="http://schemas.microsoft.com/office/drawing/2014/main" id="{A25B1E18-CF2B-240C-0408-31023BD89E89}"/>
              </a:ext>
            </a:extLst>
          </p:cNvPr>
          <p:cNvSpPr txBox="1"/>
          <p:nvPr/>
        </p:nvSpPr>
        <p:spPr>
          <a:xfrm>
            <a:off x="3306233" y="1267390"/>
            <a:ext cx="6099048" cy="369332"/>
          </a:xfrm>
          <a:prstGeom prst="rect">
            <a:avLst/>
          </a:prstGeom>
          <a:noFill/>
        </p:spPr>
        <p:txBody>
          <a:bodyPr wrap="square">
            <a:spAutoFit/>
          </a:bodyPr>
          <a:lstStyle/>
          <a:p>
            <a:endParaRPr lang="en-EG" dirty="0">
              <a:solidFill>
                <a:schemeClr val="bg2">
                  <a:lumMod val="90000"/>
                </a:schemeClr>
              </a:solidFill>
            </a:endParaRPr>
          </a:p>
        </p:txBody>
      </p:sp>
      <p:sp>
        <p:nvSpPr>
          <p:cNvPr id="37" name="TextBox 36">
            <a:extLst>
              <a:ext uri="{FF2B5EF4-FFF2-40B4-BE49-F238E27FC236}">
                <a16:creationId xmlns:a16="http://schemas.microsoft.com/office/drawing/2014/main" id="{8F085F7B-A450-AF7E-342E-760E7320037A}"/>
              </a:ext>
            </a:extLst>
          </p:cNvPr>
          <p:cNvSpPr txBox="1"/>
          <p:nvPr/>
        </p:nvSpPr>
        <p:spPr>
          <a:xfrm>
            <a:off x="0" y="37472"/>
            <a:ext cx="12192000" cy="830997"/>
          </a:xfrm>
          <a:prstGeom prst="rect">
            <a:avLst/>
          </a:prstGeom>
          <a:noFill/>
        </p:spPr>
        <p:txBody>
          <a:bodyPr wrap="square" rtlCol="0">
            <a:spAutoFit/>
          </a:bodyPr>
          <a:lstStyle/>
          <a:p>
            <a:pPr algn="ctr"/>
            <a:r>
              <a:rPr lang="en-EG" sz="4800" b="1" dirty="0"/>
              <a:t>Differen screen sizes</a:t>
            </a:r>
          </a:p>
        </p:txBody>
      </p:sp>
    </p:spTree>
    <p:extLst>
      <p:ext uri="{BB962C8B-B14F-4D97-AF65-F5344CB8AC3E}">
        <p14:creationId xmlns:p14="http://schemas.microsoft.com/office/powerpoint/2010/main" val="3046504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F3F4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734D02-F5BE-4AAC-B2D4-197678EA6382}"/>
              </a:ext>
            </a:extLst>
          </p:cNvPr>
          <p:cNvSpPr txBox="1"/>
          <p:nvPr/>
        </p:nvSpPr>
        <p:spPr>
          <a:xfrm>
            <a:off x="152401" y="381000"/>
            <a:ext cx="12191999" cy="830997"/>
          </a:xfrm>
          <a:prstGeom prst="rect">
            <a:avLst/>
          </a:prstGeom>
          <a:noFill/>
        </p:spPr>
        <p:txBody>
          <a:bodyPr wrap="square" rtlCol="0">
            <a:spAutoFit/>
          </a:bodyPr>
          <a:lstStyle/>
          <a:p>
            <a:pPr algn="ctr">
              <a:buNone/>
            </a:pPr>
            <a:r>
              <a:rPr lang="en-US" sz="4800" b="1" dirty="0">
                <a:solidFill>
                  <a:schemeClr val="bg1"/>
                </a:solidFill>
              </a:rPr>
              <a:t>validation</a:t>
            </a:r>
            <a:endParaRPr lang="en-EG" sz="4800" b="1" dirty="0">
              <a:solidFill>
                <a:schemeClr val="bg1"/>
              </a:solidFill>
            </a:endParaRPr>
          </a:p>
        </p:txBody>
      </p:sp>
      <p:graphicFrame>
        <p:nvGraphicFramePr>
          <p:cNvPr id="7" name="Table 6">
            <a:extLst>
              <a:ext uri="{FF2B5EF4-FFF2-40B4-BE49-F238E27FC236}">
                <a16:creationId xmlns:a16="http://schemas.microsoft.com/office/drawing/2014/main" id="{90F33E56-739D-A885-7625-98CE7EFD43BB}"/>
              </a:ext>
            </a:extLst>
          </p:cNvPr>
          <p:cNvGraphicFramePr>
            <a:graphicFrameLocks noGrp="1"/>
          </p:cNvGraphicFramePr>
          <p:nvPr>
            <p:extLst>
              <p:ext uri="{D42A27DB-BD31-4B8C-83A1-F6EECF244321}">
                <p14:modId xmlns:p14="http://schemas.microsoft.com/office/powerpoint/2010/main" val="2751522018"/>
              </p:ext>
            </p:extLst>
          </p:nvPr>
        </p:nvGraphicFramePr>
        <p:xfrm>
          <a:off x="335547" y="1617884"/>
          <a:ext cx="6017128" cy="4350503"/>
        </p:xfrm>
        <a:graphic>
          <a:graphicData uri="http://schemas.openxmlformats.org/drawingml/2006/table">
            <a:tbl>
              <a:tblPr firstRow="1" bandRow="1">
                <a:tableStyleId>{073A0DAA-6AF3-43AB-8588-CEC1D06C72B9}</a:tableStyleId>
              </a:tblPr>
              <a:tblGrid>
                <a:gridCol w="1504282">
                  <a:extLst>
                    <a:ext uri="{9D8B030D-6E8A-4147-A177-3AD203B41FA5}">
                      <a16:colId xmlns:a16="http://schemas.microsoft.com/office/drawing/2014/main" val="2908422293"/>
                    </a:ext>
                  </a:extLst>
                </a:gridCol>
                <a:gridCol w="1504282">
                  <a:extLst>
                    <a:ext uri="{9D8B030D-6E8A-4147-A177-3AD203B41FA5}">
                      <a16:colId xmlns:a16="http://schemas.microsoft.com/office/drawing/2014/main" val="1302111038"/>
                    </a:ext>
                  </a:extLst>
                </a:gridCol>
                <a:gridCol w="1504282">
                  <a:extLst>
                    <a:ext uri="{9D8B030D-6E8A-4147-A177-3AD203B41FA5}">
                      <a16:colId xmlns:a16="http://schemas.microsoft.com/office/drawing/2014/main" val="1184205618"/>
                    </a:ext>
                  </a:extLst>
                </a:gridCol>
                <a:gridCol w="1504282">
                  <a:extLst>
                    <a:ext uri="{9D8B030D-6E8A-4147-A177-3AD203B41FA5}">
                      <a16:colId xmlns:a16="http://schemas.microsoft.com/office/drawing/2014/main" val="4272278803"/>
                    </a:ext>
                  </a:extLst>
                </a:gridCol>
              </a:tblGrid>
              <a:tr h="307018">
                <a:tc>
                  <a:txBody>
                    <a:bodyPr/>
                    <a:lstStyle/>
                    <a:p>
                      <a:pPr algn="ctr"/>
                      <a:endParaRPr lang="en-US" sz="1600" b="1" u="none" strike="noStrike" kern="1200">
                        <a:solidFill>
                          <a:schemeClr val="lt1"/>
                        </a:solidFill>
                        <a:effectLst/>
                      </a:endParaRPr>
                    </a:p>
                    <a:p>
                      <a:pPr algn="ctr"/>
                      <a:r>
                        <a:rPr lang="en-US" sz="1600" b="1" u="none" strike="noStrike" kern="1200">
                          <a:solidFill>
                            <a:schemeClr val="lt1"/>
                          </a:solidFill>
                          <a:effectLst/>
                        </a:rPr>
                        <a:t>Test</a:t>
                      </a:r>
                      <a:endParaRPr lang="en-EG" sz="1600" b="1" dirty="0"/>
                    </a:p>
                  </a:txBody>
                  <a:tcPr/>
                </a:tc>
                <a:tc>
                  <a:txBody>
                    <a:bodyPr/>
                    <a:lstStyle/>
                    <a:p>
                      <a:pPr algn="ctr"/>
                      <a:r>
                        <a:rPr lang="en-US" sz="1600" b="1" dirty="0">
                          <a:effectLst/>
                        </a:rPr>
                        <a:t>Input</a:t>
                      </a:r>
                    </a:p>
                  </a:txBody>
                  <a:tcPr marL="95250" marR="95250" marT="95250" marB="95250" anchor="ctr"/>
                </a:tc>
                <a:tc>
                  <a:txBody>
                    <a:bodyPr/>
                    <a:lstStyle/>
                    <a:p>
                      <a:pPr algn="ctr"/>
                      <a:r>
                        <a:rPr lang="en-US" sz="1600" b="1" dirty="0">
                          <a:effectLst/>
                        </a:rPr>
                        <a:t>Expected Result</a:t>
                      </a:r>
                    </a:p>
                  </a:txBody>
                  <a:tcPr marL="95250" marR="95250" marT="95250" marB="95250" anchor="ctr"/>
                </a:tc>
                <a:tc>
                  <a:txBody>
                    <a:bodyPr/>
                    <a:lstStyle/>
                    <a:p>
                      <a:pPr algn="ctr"/>
                      <a:endParaRPr lang="en-US" sz="1600" b="1" u="none" strike="noStrike" kern="1200" dirty="0">
                        <a:solidFill>
                          <a:schemeClr val="lt1"/>
                        </a:solidFill>
                        <a:effectLst/>
                      </a:endParaRPr>
                    </a:p>
                    <a:p>
                      <a:pPr algn="ctr"/>
                      <a:r>
                        <a:rPr lang="en-US" sz="1600" b="1" u="none" strike="noStrike" kern="1200" dirty="0">
                          <a:solidFill>
                            <a:schemeClr val="lt1"/>
                          </a:solidFill>
                          <a:effectLst/>
                        </a:rPr>
                        <a:t>Actual Result</a:t>
                      </a:r>
                      <a:endParaRPr lang="en-EG" sz="1600" b="1" dirty="0"/>
                    </a:p>
                  </a:txBody>
                  <a:tcPr/>
                </a:tc>
                <a:extLst>
                  <a:ext uri="{0D108BD9-81ED-4DB2-BD59-A6C34878D82A}">
                    <a16:rowId xmlns:a16="http://schemas.microsoft.com/office/drawing/2014/main" val="3189126883"/>
                  </a:ext>
                </a:extLst>
              </a:tr>
              <a:tr h="700453">
                <a:tc>
                  <a:txBody>
                    <a:bodyPr/>
                    <a:lstStyle/>
                    <a:p>
                      <a:pPr algn="ctr"/>
                      <a:r>
                        <a:rPr lang="en-US" sz="1600" b="1" u="none" strike="noStrike" kern="1200">
                          <a:solidFill>
                            <a:schemeClr val="dk1"/>
                          </a:solidFill>
                          <a:effectLst/>
                        </a:rPr>
                        <a:t>Forms</a:t>
                      </a:r>
                      <a:endParaRPr lang="en-EG" sz="1600" b="1" dirty="0"/>
                    </a:p>
                  </a:txBody>
                  <a:tcPr/>
                </a:tc>
                <a:tc>
                  <a:txBody>
                    <a:bodyPr/>
                    <a:lstStyle/>
                    <a:p>
                      <a:pPr algn="ctr"/>
                      <a:r>
                        <a:rPr lang="en-US" sz="1600" b="1" u="none" strike="noStrike" kern="1200" dirty="0">
                          <a:solidFill>
                            <a:schemeClr val="dk1"/>
                          </a:solidFill>
                          <a:effectLst/>
                        </a:rPr>
                        <a:t>Blank fields</a:t>
                      </a:r>
                      <a:endParaRPr lang="en-EG" sz="1600" b="1" dirty="0"/>
                    </a:p>
                  </a:txBody>
                  <a:tcPr/>
                </a:tc>
                <a:tc>
                  <a:txBody>
                    <a:bodyPr/>
                    <a:lstStyle/>
                    <a:p>
                      <a:pPr algn="ctr"/>
                      <a:r>
                        <a:rPr lang="en-US" sz="1600" b="1" u="none" strike="noStrike" kern="1200" dirty="0">
                          <a:solidFill>
                            <a:schemeClr val="dk1"/>
                          </a:solidFill>
                          <a:effectLst/>
                        </a:rPr>
                        <a:t>Prompt user to enter a value</a:t>
                      </a:r>
                      <a:endParaRPr lang="en-EG" sz="1600" b="1" dirty="0"/>
                    </a:p>
                  </a:txBody>
                  <a:tcPr/>
                </a:tc>
                <a:tc>
                  <a:txBody>
                    <a:bodyPr/>
                    <a:lstStyle/>
                    <a:p>
                      <a:pPr algn="ctr"/>
                      <a:r>
                        <a:rPr lang="en-US" sz="1600" b="1" dirty="0" err="1">
                          <a:effectLst/>
                        </a:rPr>
                        <a:t>Behaviour</a:t>
                      </a:r>
                      <a:r>
                        <a:rPr lang="en-US" sz="1600" b="1" dirty="0">
                          <a:effectLst/>
                        </a:rPr>
                        <a:t> as expected</a:t>
                      </a:r>
                    </a:p>
                  </a:txBody>
                  <a:tcPr marL="95250" marR="95250" marT="95250" marB="95250" anchor="ctr"/>
                </a:tc>
                <a:extLst>
                  <a:ext uri="{0D108BD9-81ED-4DB2-BD59-A6C34878D82A}">
                    <a16:rowId xmlns:a16="http://schemas.microsoft.com/office/drawing/2014/main" val="241158012"/>
                  </a:ext>
                </a:extLst>
              </a:tr>
              <a:tr h="862096">
                <a:tc>
                  <a:txBody>
                    <a:bodyPr/>
                    <a:lstStyle/>
                    <a:p>
                      <a:pPr algn="ctr"/>
                      <a:r>
                        <a:rPr lang="en-US" sz="1600" b="1" u="none" strike="noStrike" kern="1200" dirty="0">
                          <a:solidFill>
                            <a:schemeClr val="dk1"/>
                          </a:solidFill>
                          <a:effectLst/>
                        </a:rPr>
                        <a:t>update Booking</a:t>
                      </a:r>
                      <a:endParaRPr lang="en-EG" sz="1600" b="1" dirty="0"/>
                    </a:p>
                  </a:txBody>
                  <a:tcPr/>
                </a:tc>
                <a:tc>
                  <a:txBody>
                    <a:bodyPr/>
                    <a:lstStyle/>
                    <a:p>
                      <a:pPr algn="ctr"/>
                      <a:r>
                        <a:rPr lang="en-US" sz="1600" b="1" u="none" strike="noStrike" kern="1200" dirty="0">
                          <a:solidFill>
                            <a:schemeClr val="dk1"/>
                          </a:solidFill>
                          <a:effectLst/>
                        </a:rPr>
                        <a:t>Update date</a:t>
                      </a:r>
                      <a:endParaRPr lang="en-EG" sz="1600" b="1" dirty="0"/>
                    </a:p>
                  </a:txBody>
                  <a:tcPr/>
                </a:tc>
                <a:tc>
                  <a:txBody>
                    <a:bodyPr/>
                    <a:lstStyle/>
                    <a:p>
                      <a:pPr algn="ctr"/>
                      <a:r>
                        <a:rPr lang="en-US" sz="1600" b="1" u="none" strike="noStrike" kern="1200" dirty="0">
                          <a:solidFill>
                            <a:schemeClr val="dk1"/>
                          </a:solidFill>
                          <a:effectLst/>
                        </a:rPr>
                        <a:t>Found match journey or not</a:t>
                      </a:r>
                      <a:endParaRPr lang="en-US" sz="1600" b="1" i="0" u="none" strike="noStrike" kern="1200" dirty="0">
                        <a:solidFill>
                          <a:schemeClr val="dk1"/>
                        </a:solidFill>
                        <a:effectLst/>
                        <a:latin typeface="+mn-lt"/>
                        <a:ea typeface="+mn-ea"/>
                        <a:cs typeface="+mn-cs"/>
                      </a:endParaRPr>
                    </a:p>
                  </a:txBody>
                  <a:tcPr/>
                </a:tc>
                <a:tc>
                  <a:txBody>
                    <a:bodyPr/>
                    <a:lstStyle/>
                    <a:p>
                      <a:pPr algn="ctr"/>
                      <a:r>
                        <a:rPr lang="en-US" sz="1600" b="1" u="none" strike="noStrike" kern="1200" dirty="0" err="1">
                          <a:solidFill>
                            <a:schemeClr val="dk1"/>
                          </a:solidFill>
                          <a:effectLst/>
                        </a:rPr>
                        <a:t>Behaviour</a:t>
                      </a:r>
                      <a:r>
                        <a:rPr lang="en-US" sz="1600" b="1" u="none" strike="noStrike" kern="1200" dirty="0">
                          <a:solidFill>
                            <a:schemeClr val="dk1"/>
                          </a:solidFill>
                          <a:effectLst/>
                        </a:rPr>
                        <a:t> as expected</a:t>
                      </a:r>
                      <a:endParaRPr lang="en-EG" sz="1600" b="1" dirty="0"/>
                    </a:p>
                  </a:txBody>
                  <a:tcPr/>
                </a:tc>
                <a:extLst>
                  <a:ext uri="{0D108BD9-81ED-4DB2-BD59-A6C34878D82A}">
                    <a16:rowId xmlns:a16="http://schemas.microsoft.com/office/drawing/2014/main" val="780385526"/>
                  </a:ext>
                </a:extLst>
              </a:tr>
              <a:tr h="920467">
                <a:tc>
                  <a:txBody>
                    <a:bodyPr/>
                    <a:lstStyle/>
                    <a:p>
                      <a:pPr algn="ctr"/>
                      <a:r>
                        <a:rPr lang="en-US" sz="1600" b="1" u="none" strike="noStrike" kern="1200" dirty="0">
                          <a:solidFill>
                            <a:schemeClr val="dk1"/>
                          </a:solidFill>
                          <a:effectLst/>
                        </a:rPr>
                        <a:t>Unique details</a:t>
                      </a:r>
                      <a:endParaRPr lang="en-EG" sz="1600" b="1" dirty="0"/>
                    </a:p>
                  </a:txBody>
                  <a:tcPr/>
                </a:tc>
                <a:tc>
                  <a:txBody>
                    <a:bodyPr/>
                    <a:lstStyle/>
                    <a:p>
                      <a:pPr algn="ctr"/>
                      <a:r>
                        <a:rPr lang="en-US" sz="1600" b="1" i="0" u="none" strike="noStrike" kern="1200" dirty="0">
                          <a:solidFill>
                            <a:schemeClr val="dk1"/>
                          </a:solidFill>
                          <a:effectLst/>
                          <a:latin typeface="+mn-lt"/>
                          <a:ea typeface="+mn-ea"/>
                          <a:cs typeface="+mn-cs"/>
                        </a:rPr>
                        <a:t>Sign up with a previously used email</a:t>
                      </a:r>
                      <a:endParaRPr lang="en-EG" sz="1600" b="1" dirty="0"/>
                    </a:p>
                  </a:txBody>
                  <a:tcPr/>
                </a:tc>
                <a:tc>
                  <a:txBody>
                    <a:bodyPr/>
                    <a:lstStyle/>
                    <a:p>
                      <a:pPr algn="ctr"/>
                      <a:r>
                        <a:rPr lang="en-US" sz="1600" b="1" dirty="0">
                          <a:effectLst/>
                        </a:rPr>
                        <a:t>Display message</a:t>
                      </a:r>
                    </a:p>
                  </a:txBody>
                  <a:tcPr marL="95250" marR="95250" marT="95250" marB="95250" anchor="ctr"/>
                </a:tc>
                <a:tc>
                  <a:txBody>
                    <a:bodyPr/>
                    <a:lstStyle/>
                    <a:p>
                      <a:pPr algn="ctr"/>
                      <a:endParaRPr lang="en-US" sz="1600" b="1" u="none" strike="noStrike" kern="1200" dirty="0">
                        <a:solidFill>
                          <a:schemeClr val="dk1"/>
                        </a:solidFill>
                        <a:effectLst/>
                      </a:endParaRPr>
                    </a:p>
                    <a:p>
                      <a:pPr algn="ctr"/>
                      <a:r>
                        <a:rPr lang="en-US" sz="1600" b="1" u="none" strike="noStrike" kern="1200" dirty="0">
                          <a:solidFill>
                            <a:schemeClr val="dk1"/>
                          </a:solidFill>
                          <a:effectLst/>
                        </a:rPr>
                        <a:t>As expected</a:t>
                      </a:r>
                      <a:endParaRPr lang="en-EG" sz="1600" b="1" dirty="0"/>
                    </a:p>
                  </a:txBody>
                  <a:tcPr/>
                </a:tc>
                <a:extLst>
                  <a:ext uri="{0D108BD9-81ED-4DB2-BD59-A6C34878D82A}">
                    <a16:rowId xmlns:a16="http://schemas.microsoft.com/office/drawing/2014/main" val="1724356557"/>
                  </a:ext>
                </a:extLst>
              </a:tr>
              <a:tr h="862096">
                <a:tc>
                  <a:txBody>
                    <a:bodyPr/>
                    <a:lstStyle/>
                    <a:p>
                      <a:pPr algn="ctr"/>
                      <a:r>
                        <a:rPr lang="en-US" sz="1600" b="1" u="none" strike="noStrike" kern="1200">
                          <a:solidFill>
                            <a:schemeClr val="dk1"/>
                          </a:solidFill>
                          <a:effectLst/>
                        </a:rPr>
                        <a:t>Admin Functionality</a:t>
                      </a:r>
                      <a:endParaRPr lang="en-EG" sz="1600" b="1" dirty="0"/>
                    </a:p>
                  </a:txBody>
                  <a:tcPr/>
                </a:tc>
                <a:tc>
                  <a:txBody>
                    <a:bodyPr/>
                    <a:lstStyle/>
                    <a:p>
                      <a:pPr algn="ctr"/>
                      <a:r>
                        <a:rPr lang="en-US" sz="1600" b="1" u="none" strike="noStrike" kern="1200" dirty="0">
                          <a:solidFill>
                            <a:schemeClr val="dk1"/>
                          </a:solidFill>
                          <a:effectLst/>
                        </a:rPr>
                        <a:t>Search for journey, user, booking, or report</a:t>
                      </a:r>
                      <a:endParaRPr lang="en-EG" sz="1600" b="1" dirty="0"/>
                    </a:p>
                  </a:txBody>
                  <a:tcPr/>
                </a:tc>
                <a:tc>
                  <a:txBody>
                    <a:bodyPr/>
                    <a:lstStyle/>
                    <a:p>
                      <a:pPr algn="ctr"/>
                      <a:r>
                        <a:rPr lang="en-US" sz="1600" b="1" u="none" strike="noStrike" kern="1200">
                          <a:solidFill>
                            <a:schemeClr val="dk1"/>
                          </a:solidFill>
                          <a:effectLst/>
                        </a:rPr>
                        <a:t>Display relevant details based on search</a:t>
                      </a:r>
                      <a:endParaRPr lang="en-EG" sz="1600" b="1" dirty="0"/>
                    </a:p>
                  </a:txBody>
                  <a:tcPr/>
                </a:tc>
                <a:tc>
                  <a:txBody>
                    <a:bodyPr/>
                    <a:lstStyle/>
                    <a:p>
                      <a:pPr algn="ctr"/>
                      <a:r>
                        <a:rPr lang="en-US" sz="1600" b="1" u="none" strike="noStrike" kern="1200" dirty="0">
                          <a:solidFill>
                            <a:schemeClr val="dk1"/>
                          </a:solidFill>
                          <a:effectLst/>
                        </a:rPr>
                        <a:t>Worked as expected</a:t>
                      </a:r>
                      <a:endParaRPr lang="en-EG" sz="1600" b="1" dirty="0"/>
                    </a:p>
                  </a:txBody>
                  <a:tcPr/>
                </a:tc>
                <a:extLst>
                  <a:ext uri="{0D108BD9-81ED-4DB2-BD59-A6C34878D82A}">
                    <a16:rowId xmlns:a16="http://schemas.microsoft.com/office/drawing/2014/main" val="1161386331"/>
                  </a:ext>
                </a:extLst>
              </a:tr>
            </a:tbl>
          </a:graphicData>
        </a:graphic>
      </p:graphicFrame>
      <p:pic>
        <p:nvPicPr>
          <p:cNvPr id="19" name="Picture 18" descr="A screenshot of a computer&#10;&#10;AI-generated content may be incorrect.">
            <a:extLst>
              <a:ext uri="{FF2B5EF4-FFF2-40B4-BE49-F238E27FC236}">
                <a16:creationId xmlns:a16="http://schemas.microsoft.com/office/drawing/2014/main" id="{3653A9F0-5CDB-DDCF-A8E0-1B7549C2CE4D}"/>
              </a:ext>
            </a:extLst>
          </p:cNvPr>
          <p:cNvPicPr>
            <a:picLocks noChangeAspect="1"/>
          </p:cNvPicPr>
          <p:nvPr/>
        </p:nvPicPr>
        <p:blipFill>
          <a:blip r:embed="rId2"/>
          <a:stretch>
            <a:fillRect/>
          </a:stretch>
        </p:blipFill>
        <p:spPr>
          <a:xfrm>
            <a:off x="6881201" y="2757996"/>
            <a:ext cx="3077833" cy="1101685"/>
          </a:xfrm>
          <a:prstGeom prst="rect">
            <a:avLst/>
          </a:prstGeom>
        </p:spPr>
      </p:pic>
      <p:pic>
        <p:nvPicPr>
          <p:cNvPr id="21" name="Picture 20" descr="A screenshot of a phone&#10;&#10;AI-generated content may be incorrect.">
            <a:extLst>
              <a:ext uri="{FF2B5EF4-FFF2-40B4-BE49-F238E27FC236}">
                <a16:creationId xmlns:a16="http://schemas.microsoft.com/office/drawing/2014/main" id="{44FD4EC3-837B-14A6-852A-217C6588BB51}"/>
              </a:ext>
            </a:extLst>
          </p:cNvPr>
          <p:cNvPicPr>
            <a:picLocks noChangeAspect="1"/>
          </p:cNvPicPr>
          <p:nvPr/>
        </p:nvPicPr>
        <p:blipFill>
          <a:blip r:embed="rId3"/>
          <a:stretch>
            <a:fillRect/>
          </a:stretch>
        </p:blipFill>
        <p:spPr>
          <a:xfrm>
            <a:off x="8778620" y="1722852"/>
            <a:ext cx="3077833" cy="906417"/>
          </a:xfrm>
          <a:prstGeom prst="rect">
            <a:avLst/>
          </a:prstGeom>
        </p:spPr>
      </p:pic>
      <p:pic>
        <p:nvPicPr>
          <p:cNvPr id="23" name="Picture 22" descr="A screen shot of a phone&#10;&#10;AI-generated content may be incorrect.">
            <a:extLst>
              <a:ext uri="{FF2B5EF4-FFF2-40B4-BE49-F238E27FC236}">
                <a16:creationId xmlns:a16="http://schemas.microsoft.com/office/drawing/2014/main" id="{A1783299-7EA1-4135-B7C0-5F2D74B1ED4B}"/>
              </a:ext>
            </a:extLst>
          </p:cNvPr>
          <p:cNvPicPr>
            <a:picLocks noChangeAspect="1"/>
          </p:cNvPicPr>
          <p:nvPr/>
        </p:nvPicPr>
        <p:blipFill>
          <a:blip r:embed="rId4"/>
          <a:stretch>
            <a:fillRect/>
          </a:stretch>
        </p:blipFill>
        <p:spPr>
          <a:xfrm>
            <a:off x="6578238" y="5102665"/>
            <a:ext cx="3803409" cy="830997"/>
          </a:xfrm>
          <a:prstGeom prst="rect">
            <a:avLst/>
          </a:prstGeom>
        </p:spPr>
      </p:pic>
      <p:pic>
        <p:nvPicPr>
          <p:cNvPr id="25" name="Picture 24" descr="A pink sign with red text&#10;&#10;AI-generated content may be incorrect.">
            <a:extLst>
              <a:ext uri="{FF2B5EF4-FFF2-40B4-BE49-F238E27FC236}">
                <a16:creationId xmlns:a16="http://schemas.microsoft.com/office/drawing/2014/main" id="{3BA87B13-C032-E484-F356-5F5FDDE875BC}"/>
              </a:ext>
            </a:extLst>
          </p:cNvPr>
          <p:cNvPicPr>
            <a:picLocks noChangeAspect="1"/>
          </p:cNvPicPr>
          <p:nvPr/>
        </p:nvPicPr>
        <p:blipFill>
          <a:blip r:embed="rId5"/>
          <a:srcRect l="2767" t="8820" r="3053" b="6959"/>
          <a:stretch/>
        </p:blipFill>
        <p:spPr>
          <a:xfrm>
            <a:off x="9120716" y="4003963"/>
            <a:ext cx="2735737" cy="906417"/>
          </a:xfrm>
          <a:prstGeom prst="rect">
            <a:avLst/>
          </a:prstGeom>
        </p:spPr>
      </p:pic>
    </p:spTree>
    <p:extLst>
      <p:ext uri="{BB962C8B-B14F-4D97-AF65-F5344CB8AC3E}">
        <p14:creationId xmlns:p14="http://schemas.microsoft.com/office/powerpoint/2010/main" val="4161772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2554</TotalTime>
  <Words>746</Words>
  <Application>Microsoft Macintosh PowerPoint</Application>
  <PresentationFormat>Widescreen</PresentationFormat>
  <Paragraphs>70</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Hammouda (Student)</dc:creator>
  <cp:lastModifiedBy>Mohamed Hammouda (Student)</cp:lastModifiedBy>
  <cp:revision>4</cp:revision>
  <dcterms:created xsi:type="dcterms:W3CDTF">2025-04-25T21:28:20Z</dcterms:created>
  <dcterms:modified xsi:type="dcterms:W3CDTF">2025-04-28T03:59:53Z</dcterms:modified>
</cp:coreProperties>
</file>